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8" r:id="rId2"/>
    <p:sldId id="263" r:id="rId3"/>
    <p:sldId id="259" r:id="rId4"/>
    <p:sldId id="260" r:id="rId5"/>
    <p:sldId id="295" r:id="rId6"/>
    <p:sldId id="262" r:id="rId7"/>
    <p:sldId id="261" r:id="rId8"/>
    <p:sldId id="264" r:id="rId9"/>
    <p:sldId id="296" r:id="rId10"/>
    <p:sldId id="297" r:id="rId11"/>
    <p:sldId id="273" r:id="rId12"/>
    <p:sldId id="298" r:id="rId13"/>
    <p:sldId id="270" r:id="rId14"/>
    <p:sldId id="278" r:id="rId15"/>
    <p:sldId id="277" r:id="rId16"/>
    <p:sldId id="275" r:id="rId17"/>
    <p:sldId id="265" r:id="rId18"/>
    <p:sldId id="266" r:id="rId19"/>
    <p:sldId id="267" r:id="rId20"/>
    <p:sldId id="272" r:id="rId21"/>
    <p:sldId id="269" r:id="rId22"/>
    <p:sldId id="292" r:id="rId23"/>
    <p:sldId id="293" r:id="rId24"/>
    <p:sldId id="281" r:id="rId25"/>
    <p:sldId id="300" r:id="rId26"/>
    <p:sldId id="301" r:id="rId27"/>
    <p:sldId id="299" r:id="rId28"/>
    <p:sldId id="283" r:id="rId29"/>
    <p:sldId id="280" r:id="rId30"/>
    <p:sldId id="285" r:id="rId31"/>
    <p:sldId id="286" r:id="rId32"/>
    <p:sldId id="302" r:id="rId33"/>
    <p:sldId id="287" r:id="rId34"/>
    <p:sldId id="288" r:id="rId35"/>
    <p:sldId id="290" r:id="rId36"/>
    <p:sldId id="305" r:id="rId37"/>
    <p:sldId id="294" r:id="rId38"/>
    <p:sldId id="304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7"/>
    <p:restoredTop sz="96327"/>
  </p:normalViewPr>
  <p:slideViewPr>
    <p:cSldViewPr snapToGrid="0">
      <p:cViewPr varScale="1">
        <p:scale>
          <a:sx n="144" d="100"/>
          <a:sy n="144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7502E-C194-5948-96B9-3017A84DF696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0EA05-F6D7-0744-AB4E-16142C9E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9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0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0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6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9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58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44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9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3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6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86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00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0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55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5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6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5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2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3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3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08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2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3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3D56-2C94-0B4C-A937-900017A5AB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6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8A8E-CCD9-ADFA-A88E-20796701B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E1A34-D2D7-A577-3DE8-425AE25F9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8530-429A-E8D7-E738-7C78AF3E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FFA7F-2453-3305-A5D3-4AC7F88B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C37B1-2FCD-5A2B-6BB4-261BA792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41F3-958C-235A-D67A-54EB3751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376A3-3AE3-74D2-E521-25AC92729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EDCAF-1F38-CB1E-58E2-7703BC7D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35B7-8004-1A9A-718B-02674BCA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DA44-98F5-A4CC-0227-EE5A4A10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6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3EB62-AF8D-5293-21E7-53E9448A3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4227C-3CCE-66E4-AD19-1ADE84E27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C2706-DF5F-E079-BFAC-ADB49EA4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01CEB-C143-BC4A-97F2-78FA41CB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9F9BE-7C07-EEBB-20CD-160807C4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4231-01EF-7AE4-E33A-53C960DD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F3FE-546C-E5EB-3C7D-C93879F1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47C38-C1D3-C603-1289-98455CD18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AF7EA-2EA2-3F2E-59B4-230FA4E0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531A-3F07-F88B-25A1-28F2F7D3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C36E-3C57-C5BA-E48F-238238B0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4D20-9904-326E-48AC-849C5575C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09710-15C8-C90D-4474-8FACD480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8B44-BB54-0B8E-58B0-F25D4528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C3A0-B819-8F3E-4614-10B715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6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9759-2718-E8E7-9358-63350442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C2F1-DB63-75BE-091F-394C961F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04888-5B8E-AB76-6EF0-C6F4EBC8F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158CB-959B-4863-52D0-9E9BE830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1E8C-A4B3-8E75-64CE-C1139137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7364D-8E33-CC3A-3FA4-6D30AAE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6BE5-0E17-6133-9F7E-89AE47D2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DA049-2C79-7C58-5722-9BBE2BD2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D149D-88A6-E1EB-A43D-DDC9850D6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4ECEB-D8A2-4F71-1428-5AE313987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A642F-9C3F-B9FB-F7AE-B8ADEE25C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2C612-D9EC-874E-DD5B-69223BA6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4C55B-71E9-748A-2585-29DDF78E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B0025-7317-E656-4774-955596F3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7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969C-A119-C668-9A58-67EBAE2D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F5B60-2E57-B46F-7917-7F7DB31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91B03-F09A-E91E-74E1-74EDC130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81292-9A7D-38F7-8BE9-C7DA1354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59CF0-152E-0744-569F-BEE3C30F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07123-47B8-51C6-81BC-79ABF2F6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7D8D7-17A9-51EC-E2F8-CEE3FBE9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9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975-1166-BF52-D524-0CED65FC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C4EB-24F6-E6C0-8E84-3C3E136FC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986AA-C61B-8DD4-2B6D-4269B67D0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B1679-9884-3F3C-F616-D0936EEB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11562-8A69-4918-003A-B5B845F3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8A9D2-5926-83B4-D145-3B5EB120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0BD5-357B-8F69-E008-CA40C4EC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97870-D35C-EAAC-0014-A656B3C68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3AA8-3C61-1D3F-781C-9980BC05A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A949A-1A66-41A9-E938-E50AAEB8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C74C5-4176-544F-7414-213D2A2B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87C41-72CD-1C7B-726D-396107A2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5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73DB1-7493-65D9-8E68-A78D6939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D53EC-3B58-72CA-AC35-97A515DA5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18C66-E7EA-F9CE-058E-4DF3A98DD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18BF7-2674-DE40-A918-26A2CF0E88C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5C7E-F263-3345-C5ED-F0D70B109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F0924-370E-95ED-C2A5-34F0107AC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F2A0-D4E1-124F-8964-7045D359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DDD5A2-14A8-484A-BFEC-E960CE0725B5}"/>
              </a:ext>
            </a:extLst>
          </p:cNvPr>
          <p:cNvSpPr/>
          <p:nvPr/>
        </p:nvSpPr>
        <p:spPr>
          <a:xfrm flipV="1">
            <a:off x="0" y="6857999"/>
            <a:ext cx="12192000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23062-7EED-734E-91DF-BCFBFD4E5AC8}"/>
              </a:ext>
            </a:extLst>
          </p:cNvPr>
          <p:cNvSpPr txBox="1"/>
          <p:nvPr/>
        </p:nvSpPr>
        <p:spPr>
          <a:xfrm>
            <a:off x="715576" y="2289565"/>
            <a:ext cx="10760848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dirty="0">
                <a:latin typeface="Aldhabi" panose="020F0502020204030204" pitchFamily="34" charset="0"/>
                <a:ea typeface="Baskerville" panose="02020502070401020303" pitchFamily="18" charset="0"/>
                <a:cs typeface="Aldhabi" panose="020F0502020204030204" pitchFamily="34" charset="0"/>
              </a:rPr>
              <a:t>Classification of Stars, Galaxies and Quasars using Photometric and Spectroscopic measurements from the Sloan Digital Sky Survey (SDSS)</a:t>
            </a:r>
            <a:endParaRPr lang="en-US" sz="5400" b="0" i="0" u="none" strike="noStrike" dirty="0">
              <a:solidFill>
                <a:srgbClr val="000000"/>
              </a:solidFill>
              <a:effectLst/>
              <a:latin typeface="Aldhabi" panose="020F0502020204030204" pitchFamily="34" charset="0"/>
              <a:ea typeface="Baskerville" panose="02020502070401020303" pitchFamily="18" charset="0"/>
              <a:cs typeface="Aldhab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1DB9E-F93E-174A-A4F6-7EA1D3511DA7}"/>
              </a:ext>
            </a:extLst>
          </p:cNvPr>
          <p:cNvSpPr txBox="1"/>
          <p:nvPr/>
        </p:nvSpPr>
        <p:spPr>
          <a:xfrm>
            <a:off x="10552884" y="6518484"/>
            <a:ext cx="166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May 11, 2023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8FCAC7-21FF-395A-C8D0-CE349B5A302C}"/>
              </a:ext>
            </a:extLst>
          </p:cNvPr>
          <p:cNvSpPr txBox="1"/>
          <p:nvPr/>
        </p:nvSpPr>
        <p:spPr>
          <a:xfrm>
            <a:off x="2369487" y="4659968"/>
            <a:ext cx="745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Rafid Bendimerad</a:t>
            </a:r>
            <a:b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PhD Candidate – Mechanical and Aerospace Engineering  – </a:t>
            </a:r>
            <a:b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Cornell University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2971D-8647-963C-9BB8-D5305EFB205E}"/>
              </a:ext>
            </a:extLst>
          </p:cNvPr>
          <p:cNvSpPr txBox="1"/>
          <p:nvPr/>
        </p:nvSpPr>
        <p:spPr>
          <a:xfrm>
            <a:off x="2254531" y="276906"/>
            <a:ext cx="7528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ASTRO 6523: Modeling, Mining and Machine Learning in Astronomy</a:t>
            </a:r>
          </a:p>
        </p:txBody>
      </p:sp>
    </p:spTree>
    <p:extLst>
      <p:ext uri="{BB962C8B-B14F-4D97-AF65-F5344CB8AC3E}">
        <p14:creationId xmlns:p14="http://schemas.microsoft.com/office/powerpoint/2010/main" val="182261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37D84-5125-1442-F1E0-FC3FC6E1E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6" y="1232928"/>
            <a:ext cx="7772400" cy="4889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C3A043-883D-3E1F-C78F-7EE50BE394F5}"/>
              </a:ext>
            </a:extLst>
          </p:cNvPr>
          <p:cNvGrpSpPr/>
          <p:nvPr/>
        </p:nvGrpSpPr>
        <p:grpSpPr>
          <a:xfrm>
            <a:off x="8696912" y="1201871"/>
            <a:ext cx="2153170" cy="4820822"/>
            <a:chOff x="8696912" y="1201871"/>
            <a:chExt cx="2153170" cy="48208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66871E-0C85-2C4D-AA1D-5796E8FE3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6912" y="1211599"/>
              <a:ext cx="2109128" cy="48110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531C80-F74E-736E-A36B-E9C45384F6CB}"/>
                </a:ext>
              </a:extLst>
            </p:cNvPr>
            <p:cNvSpPr txBox="1"/>
            <p:nvPr/>
          </p:nvSpPr>
          <p:spPr>
            <a:xfrm>
              <a:off x="8755280" y="1201871"/>
              <a:ext cx="91563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ea typeface="Baskerville" panose="02020502070401020303" pitchFamily="18" charset="0"/>
                </a:rPr>
                <a:t>Right </a:t>
              </a:r>
              <a:br>
                <a:rPr lang="en-US" sz="1400" b="1" dirty="0">
                  <a:ea typeface="Baskerville" panose="02020502070401020303" pitchFamily="18" charset="0"/>
                </a:rPr>
              </a:br>
              <a:r>
                <a:rPr lang="en-US" sz="1400" b="1" dirty="0">
                  <a:ea typeface="Baskerville" panose="02020502070401020303" pitchFamily="18" charset="0"/>
                </a:rPr>
                <a:t>ascension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4CEF7E-AAEA-EC8C-BC4E-7D30B98BA21D}"/>
                </a:ext>
              </a:extLst>
            </p:cNvPr>
            <p:cNvSpPr txBox="1"/>
            <p:nvPr/>
          </p:nvSpPr>
          <p:spPr>
            <a:xfrm>
              <a:off x="9816016" y="1398284"/>
              <a:ext cx="10340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ea typeface="Baskerville" panose="02020502070401020303" pitchFamily="18" charset="0"/>
                </a:rPr>
                <a:t>Declination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700304-D66A-4FA8-E5E3-9A2F34B7561F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309974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2C9361-282E-355C-DE22-5B8E98B68E15}"/>
              </a:ext>
            </a:extLst>
          </p:cNvPr>
          <p:cNvGrpSpPr/>
          <p:nvPr/>
        </p:nvGrpSpPr>
        <p:grpSpPr>
          <a:xfrm>
            <a:off x="1658432" y="1896895"/>
            <a:ext cx="8720544" cy="4446670"/>
            <a:chOff x="791384" y="2072639"/>
            <a:chExt cx="7772400" cy="39632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86C00A-D029-FDD7-E63E-FA87C31A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384" y="2072639"/>
              <a:ext cx="7772400" cy="39632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8BF99A-72E1-569F-750F-F3E197D3DFAF}"/>
                </a:ext>
              </a:extLst>
            </p:cNvPr>
            <p:cNvGrpSpPr/>
            <p:nvPr/>
          </p:nvGrpSpPr>
          <p:grpSpPr>
            <a:xfrm>
              <a:off x="7574905" y="2416355"/>
              <a:ext cx="69670" cy="450308"/>
              <a:chOff x="7574905" y="2416355"/>
              <a:chExt cx="69670" cy="45030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A0D9D0-7A50-6339-84C6-CD982207631B}"/>
                  </a:ext>
                </a:extLst>
              </p:cNvPr>
              <p:cNvSpPr/>
              <p:nvPr/>
            </p:nvSpPr>
            <p:spPr>
              <a:xfrm>
                <a:off x="7574905" y="2416355"/>
                <a:ext cx="69670" cy="696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FDC3A7C-FC53-2D59-8385-6ADD8DB2BD2C}"/>
                  </a:ext>
                </a:extLst>
              </p:cNvPr>
              <p:cNvSpPr/>
              <p:nvPr/>
            </p:nvSpPr>
            <p:spPr>
              <a:xfrm>
                <a:off x="7574905" y="2606674"/>
                <a:ext cx="69670" cy="69670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8121F4-FA01-CDB7-1A04-E7C4BF1E7682}"/>
                  </a:ext>
                </a:extLst>
              </p:cNvPr>
              <p:cNvSpPr/>
              <p:nvPr/>
            </p:nvSpPr>
            <p:spPr>
              <a:xfrm>
                <a:off x="7574905" y="2796993"/>
                <a:ext cx="69670" cy="696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9A97C7-F4C1-E854-735B-57B880850C11}"/>
              </a:ext>
            </a:extLst>
          </p:cNvPr>
          <p:cNvSpPr txBox="1"/>
          <p:nvPr/>
        </p:nvSpPr>
        <p:spPr>
          <a:xfrm>
            <a:off x="171034" y="1112038"/>
            <a:ext cx="406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Celestial coordinates of the sample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EB656-1EBF-2381-8D2C-1980A336D795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267299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2C9361-282E-355C-DE22-5B8E98B68E15}"/>
              </a:ext>
            </a:extLst>
          </p:cNvPr>
          <p:cNvGrpSpPr/>
          <p:nvPr/>
        </p:nvGrpSpPr>
        <p:grpSpPr>
          <a:xfrm>
            <a:off x="1658432" y="1896895"/>
            <a:ext cx="8720544" cy="4446670"/>
            <a:chOff x="791384" y="2072639"/>
            <a:chExt cx="7772400" cy="39632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86C00A-D029-FDD7-E63E-FA87C31A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384" y="2072639"/>
              <a:ext cx="7772400" cy="39632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8BF99A-72E1-569F-750F-F3E197D3DFAF}"/>
                </a:ext>
              </a:extLst>
            </p:cNvPr>
            <p:cNvGrpSpPr/>
            <p:nvPr/>
          </p:nvGrpSpPr>
          <p:grpSpPr>
            <a:xfrm>
              <a:off x="7574905" y="2416355"/>
              <a:ext cx="69670" cy="450308"/>
              <a:chOff x="7574905" y="2416355"/>
              <a:chExt cx="69670" cy="45030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A0D9D0-7A50-6339-84C6-CD982207631B}"/>
                  </a:ext>
                </a:extLst>
              </p:cNvPr>
              <p:cNvSpPr/>
              <p:nvPr/>
            </p:nvSpPr>
            <p:spPr>
              <a:xfrm>
                <a:off x="7574905" y="2416355"/>
                <a:ext cx="69670" cy="696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FDC3A7C-FC53-2D59-8385-6ADD8DB2BD2C}"/>
                  </a:ext>
                </a:extLst>
              </p:cNvPr>
              <p:cNvSpPr/>
              <p:nvPr/>
            </p:nvSpPr>
            <p:spPr>
              <a:xfrm>
                <a:off x="7574905" y="2606674"/>
                <a:ext cx="69670" cy="69670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8121F4-FA01-CDB7-1A04-E7C4BF1E7682}"/>
                  </a:ext>
                </a:extLst>
              </p:cNvPr>
              <p:cNvSpPr/>
              <p:nvPr/>
            </p:nvSpPr>
            <p:spPr>
              <a:xfrm>
                <a:off x="7574905" y="2796993"/>
                <a:ext cx="69670" cy="6967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9A97C7-F4C1-E854-735B-57B880850C11}"/>
              </a:ext>
            </a:extLst>
          </p:cNvPr>
          <p:cNvSpPr txBox="1"/>
          <p:nvPr/>
        </p:nvSpPr>
        <p:spPr>
          <a:xfrm>
            <a:off x="171034" y="1112038"/>
            <a:ext cx="406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Celestial coordinates of the sample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39EFB2-0155-CB77-BDAB-77068C7F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36" y="1639661"/>
            <a:ext cx="3181638" cy="4795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460671-C641-EFF7-0C6E-70FC521F92C2}"/>
              </a:ext>
            </a:extLst>
          </p:cNvPr>
          <p:cNvSpPr txBox="1"/>
          <p:nvPr/>
        </p:nvSpPr>
        <p:spPr>
          <a:xfrm>
            <a:off x="4391410" y="1392197"/>
            <a:ext cx="553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 a second telescope in the opposite side of the planet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7628D-9F71-F06B-F673-96BCD74CBC2E}"/>
              </a:ext>
            </a:extLst>
          </p:cNvPr>
          <p:cNvSpPr txBox="1"/>
          <p:nvPr/>
        </p:nvSpPr>
        <p:spPr>
          <a:xfrm>
            <a:off x="804018" y="6435397"/>
            <a:ext cx="358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du Pont Telescope since 2017, Chile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04688-6691-5C3F-B236-1D8DF85045EF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C72E4-C9C6-CFBC-7975-2560B8B0CD9F}"/>
              </a:ext>
            </a:extLst>
          </p:cNvPr>
          <p:cNvSpPr txBox="1"/>
          <p:nvPr/>
        </p:nvSpPr>
        <p:spPr>
          <a:xfrm>
            <a:off x="9269465" y="6600799"/>
            <a:ext cx="2956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Carnegie institution for science</a:t>
            </a:r>
          </a:p>
        </p:txBody>
      </p:sp>
    </p:spTree>
    <p:extLst>
      <p:ext uri="{BB962C8B-B14F-4D97-AF65-F5344CB8AC3E}">
        <p14:creationId xmlns:p14="http://schemas.microsoft.com/office/powerpoint/2010/main" val="372952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0" y="1112038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Feature Selection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C7776E-7078-639A-CD6C-813F979D0131}"/>
              </a:ext>
            </a:extLst>
          </p:cNvPr>
          <p:cNvGrpSpPr/>
          <p:nvPr/>
        </p:nvGrpSpPr>
        <p:grpSpPr>
          <a:xfrm>
            <a:off x="2209800" y="1112038"/>
            <a:ext cx="7772400" cy="5617492"/>
            <a:chOff x="2209800" y="1112038"/>
            <a:chExt cx="7772400" cy="56174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1983EF-7688-9455-E826-ACFAEE7668CF}"/>
                </a:ext>
              </a:extLst>
            </p:cNvPr>
            <p:cNvSpPr txBox="1"/>
            <p:nvPr/>
          </p:nvSpPr>
          <p:spPr>
            <a:xfrm>
              <a:off x="3875351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83DDF5-9968-0275-33B6-BA0942DD431E}"/>
                </a:ext>
              </a:extLst>
            </p:cNvPr>
            <p:cNvSpPr txBox="1"/>
            <p:nvPr/>
          </p:nvSpPr>
          <p:spPr>
            <a:xfrm>
              <a:off x="6019769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E8E92D-A694-9ABA-1388-C4EDB747C665}"/>
                </a:ext>
              </a:extLst>
            </p:cNvPr>
            <p:cNvSpPr txBox="1"/>
            <p:nvPr/>
          </p:nvSpPr>
          <p:spPr>
            <a:xfrm>
              <a:off x="8131723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097AA3-E6D8-F88E-5401-44566123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1112038"/>
              <a:ext cx="7772400" cy="56174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3BC0E6-5980-D2FD-07B7-B58D08DDA3DC}"/>
                </a:ext>
              </a:extLst>
            </p:cNvPr>
            <p:cNvGrpSpPr/>
            <p:nvPr/>
          </p:nvGrpSpPr>
          <p:grpSpPr>
            <a:xfrm>
              <a:off x="2901035" y="6350771"/>
              <a:ext cx="5866637" cy="344275"/>
              <a:chOff x="2901035" y="6350771"/>
              <a:chExt cx="5866637" cy="3442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F51E79-0E03-EC2D-B7E0-C2666C763D22}"/>
                  </a:ext>
                </a:extLst>
              </p:cNvPr>
              <p:cNvSpPr txBox="1"/>
              <p:nvPr/>
            </p:nvSpPr>
            <p:spPr>
              <a:xfrm>
                <a:off x="8169431" y="635077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070F1-8FBA-B4A1-55F2-8967D3166D31}"/>
                  </a:ext>
                </a:extLst>
              </p:cNvPr>
              <p:cNvSpPr txBox="1"/>
              <p:nvPr/>
            </p:nvSpPr>
            <p:spPr>
              <a:xfrm>
                <a:off x="7179836" y="6356492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7494A-CBCA-B86D-6BAB-946E7CFE8133}"/>
                  </a:ext>
                </a:extLst>
              </p:cNvPr>
              <p:cNvSpPr txBox="1"/>
              <p:nvPr/>
            </p:nvSpPr>
            <p:spPr>
              <a:xfrm>
                <a:off x="6498200" y="6350771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E41939-025D-2620-A569-FA64F3E318AD}"/>
                  </a:ext>
                </a:extLst>
              </p:cNvPr>
              <p:cNvSpPr txBox="1"/>
              <p:nvPr/>
            </p:nvSpPr>
            <p:spPr>
              <a:xfrm>
                <a:off x="5615932" y="6350771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9B8E83-C74E-C4CB-A56C-AD5EB4A7EC23}"/>
                  </a:ext>
                </a:extLst>
              </p:cNvPr>
              <p:cNvSpPr txBox="1"/>
              <p:nvPr/>
            </p:nvSpPr>
            <p:spPr>
              <a:xfrm>
                <a:off x="4720851" y="6350771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FC70E8-B975-CCED-6468-80A5DC93B8A3}"/>
                  </a:ext>
                </a:extLst>
              </p:cNvPr>
              <p:cNvSpPr txBox="1"/>
              <p:nvPr/>
            </p:nvSpPr>
            <p:spPr>
              <a:xfrm>
                <a:off x="3813748" y="6350771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4F6992-6BB6-B5F5-BAA3-0027FBE66A72}"/>
                  </a:ext>
                </a:extLst>
              </p:cNvPr>
              <p:cNvSpPr txBox="1"/>
              <p:nvPr/>
            </p:nvSpPr>
            <p:spPr>
              <a:xfrm>
                <a:off x="2901035" y="6350771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D2A3D1-BCFA-8227-6385-5414D82412AF}"/>
                </a:ext>
              </a:extLst>
            </p:cNvPr>
            <p:cNvGrpSpPr/>
            <p:nvPr/>
          </p:nvGrpSpPr>
          <p:grpSpPr>
            <a:xfrm>
              <a:off x="2214341" y="1468655"/>
              <a:ext cx="385506" cy="4806023"/>
              <a:chOff x="2214341" y="1468655"/>
              <a:chExt cx="385506" cy="480602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6385FA-FA9D-E71C-997F-A54BD3FF0218}"/>
                  </a:ext>
                </a:extLst>
              </p:cNvPr>
              <p:cNvSpPr txBox="1"/>
              <p:nvPr/>
            </p:nvSpPr>
            <p:spPr>
              <a:xfrm rot="16200000">
                <a:off x="2131449" y="580628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328D01-322B-9A4F-A8D6-C432CA422807}"/>
                  </a:ext>
                </a:extLst>
              </p:cNvPr>
              <p:cNvSpPr txBox="1"/>
              <p:nvPr/>
            </p:nvSpPr>
            <p:spPr>
              <a:xfrm rot="16200000">
                <a:off x="1996187" y="5087826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8C21F6-A2CD-B842-6999-239E96EAF415}"/>
                  </a:ext>
                </a:extLst>
              </p:cNvPr>
              <p:cNvSpPr txBox="1"/>
              <p:nvPr/>
            </p:nvSpPr>
            <p:spPr>
              <a:xfrm rot="16200000">
                <a:off x="2250409" y="4352516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BB66AB-24C6-99A5-8571-36E2A84480B8}"/>
                  </a:ext>
                </a:extLst>
              </p:cNvPr>
              <p:cNvSpPr txBox="1"/>
              <p:nvPr/>
            </p:nvSpPr>
            <p:spPr>
              <a:xfrm rot="16200000">
                <a:off x="2285071" y="3613245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31FB53-CB7E-4179-891A-FE04B7413C52}"/>
                  </a:ext>
                </a:extLst>
              </p:cNvPr>
              <p:cNvSpPr txBox="1"/>
              <p:nvPr/>
            </p:nvSpPr>
            <p:spPr>
              <a:xfrm rot="16200000">
                <a:off x="2272246" y="2914474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9FFAFA-8E9E-334D-BC85-2FAAEF437446}"/>
                  </a:ext>
                </a:extLst>
              </p:cNvPr>
              <p:cNvSpPr txBox="1"/>
              <p:nvPr/>
            </p:nvSpPr>
            <p:spPr>
              <a:xfrm rot="16200000">
                <a:off x="2243194" y="2183337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F2E199-A4D4-9D5D-7F58-E67143F4BC6F}"/>
                  </a:ext>
                </a:extLst>
              </p:cNvPr>
              <p:cNvSpPr txBox="1"/>
              <p:nvPr/>
            </p:nvSpPr>
            <p:spPr>
              <a:xfrm rot="16200000">
                <a:off x="2252844" y="1445412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517DB5C-1CBF-69EC-9649-7A36ED5EB008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418531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6FE544D-0A5B-C270-C449-A2DABCCBEB59}"/>
              </a:ext>
            </a:extLst>
          </p:cNvPr>
          <p:cNvGrpSpPr/>
          <p:nvPr/>
        </p:nvGrpSpPr>
        <p:grpSpPr>
          <a:xfrm>
            <a:off x="2209800" y="1112038"/>
            <a:ext cx="7772400" cy="5617492"/>
            <a:chOff x="2209800" y="1112038"/>
            <a:chExt cx="7772400" cy="56174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1983EF-7688-9455-E826-ACFAEE7668CF}"/>
                </a:ext>
              </a:extLst>
            </p:cNvPr>
            <p:cNvSpPr txBox="1"/>
            <p:nvPr/>
          </p:nvSpPr>
          <p:spPr>
            <a:xfrm>
              <a:off x="3875351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83DDF5-9968-0275-33B6-BA0942DD431E}"/>
                </a:ext>
              </a:extLst>
            </p:cNvPr>
            <p:cNvSpPr txBox="1"/>
            <p:nvPr/>
          </p:nvSpPr>
          <p:spPr>
            <a:xfrm>
              <a:off x="6019769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E8E92D-A694-9ABA-1388-C4EDB747C665}"/>
                </a:ext>
              </a:extLst>
            </p:cNvPr>
            <p:cNvSpPr txBox="1"/>
            <p:nvPr/>
          </p:nvSpPr>
          <p:spPr>
            <a:xfrm>
              <a:off x="8131723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097AA3-E6D8-F88E-5401-44566123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1112038"/>
              <a:ext cx="7772400" cy="56174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3BC0E6-5980-D2FD-07B7-B58D08DDA3DC}"/>
                </a:ext>
              </a:extLst>
            </p:cNvPr>
            <p:cNvGrpSpPr/>
            <p:nvPr/>
          </p:nvGrpSpPr>
          <p:grpSpPr>
            <a:xfrm>
              <a:off x="2901035" y="6350771"/>
              <a:ext cx="5866637" cy="344275"/>
              <a:chOff x="2901035" y="6350771"/>
              <a:chExt cx="5866637" cy="3442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F51E79-0E03-EC2D-B7E0-C2666C763D22}"/>
                  </a:ext>
                </a:extLst>
              </p:cNvPr>
              <p:cNvSpPr txBox="1"/>
              <p:nvPr/>
            </p:nvSpPr>
            <p:spPr>
              <a:xfrm>
                <a:off x="8169431" y="635077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070F1-8FBA-B4A1-55F2-8967D3166D31}"/>
                  </a:ext>
                </a:extLst>
              </p:cNvPr>
              <p:cNvSpPr txBox="1"/>
              <p:nvPr/>
            </p:nvSpPr>
            <p:spPr>
              <a:xfrm>
                <a:off x="7179836" y="6356492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7494A-CBCA-B86D-6BAB-946E7CFE8133}"/>
                  </a:ext>
                </a:extLst>
              </p:cNvPr>
              <p:cNvSpPr txBox="1"/>
              <p:nvPr/>
            </p:nvSpPr>
            <p:spPr>
              <a:xfrm>
                <a:off x="6498200" y="6350771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E41939-025D-2620-A569-FA64F3E318AD}"/>
                  </a:ext>
                </a:extLst>
              </p:cNvPr>
              <p:cNvSpPr txBox="1"/>
              <p:nvPr/>
            </p:nvSpPr>
            <p:spPr>
              <a:xfrm>
                <a:off x="5615932" y="6350771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9B8E83-C74E-C4CB-A56C-AD5EB4A7EC23}"/>
                  </a:ext>
                </a:extLst>
              </p:cNvPr>
              <p:cNvSpPr txBox="1"/>
              <p:nvPr/>
            </p:nvSpPr>
            <p:spPr>
              <a:xfrm>
                <a:off x="4720851" y="6350771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FC70E8-B975-CCED-6468-80A5DC93B8A3}"/>
                  </a:ext>
                </a:extLst>
              </p:cNvPr>
              <p:cNvSpPr txBox="1"/>
              <p:nvPr/>
            </p:nvSpPr>
            <p:spPr>
              <a:xfrm>
                <a:off x="3813748" y="6350771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4F6992-6BB6-B5F5-BAA3-0027FBE66A72}"/>
                  </a:ext>
                </a:extLst>
              </p:cNvPr>
              <p:cNvSpPr txBox="1"/>
              <p:nvPr/>
            </p:nvSpPr>
            <p:spPr>
              <a:xfrm>
                <a:off x="2901035" y="6350771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D2A3D1-BCFA-8227-6385-5414D82412AF}"/>
                </a:ext>
              </a:extLst>
            </p:cNvPr>
            <p:cNvGrpSpPr/>
            <p:nvPr/>
          </p:nvGrpSpPr>
          <p:grpSpPr>
            <a:xfrm>
              <a:off x="2214341" y="1468655"/>
              <a:ext cx="385506" cy="4806023"/>
              <a:chOff x="2214341" y="1468655"/>
              <a:chExt cx="385506" cy="480602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6385FA-FA9D-E71C-997F-A54BD3FF0218}"/>
                  </a:ext>
                </a:extLst>
              </p:cNvPr>
              <p:cNvSpPr txBox="1"/>
              <p:nvPr/>
            </p:nvSpPr>
            <p:spPr>
              <a:xfrm rot="16200000">
                <a:off x="2131449" y="580628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328D01-322B-9A4F-A8D6-C432CA422807}"/>
                  </a:ext>
                </a:extLst>
              </p:cNvPr>
              <p:cNvSpPr txBox="1"/>
              <p:nvPr/>
            </p:nvSpPr>
            <p:spPr>
              <a:xfrm rot="16200000">
                <a:off x="1996187" y="5087826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8C21F6-A2CD-B842-6999-239E96EAF415}"/>
                  </a:ext>
                </a:extLst>
              </p:cNvPr>
              <p:cNvSpPr txBox="1"/>
              <p:nvPr/>
            </p:nvSpPr>
            <p:spPr>
              <a:xfrm rot="16200000">
                <a:off x="2250409" y="4352516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BB66AB-24C6-99A5-8571-36E2A84480B8}"/>
                  </a:ext>
                </a:extLst>
              </p:cNvPr>
              <p:cNvSpPr txBox="1"/>
              <p:nvPr/>
            </p:nvSpPr>
            <p:spPr>
              <a:xfrm rot="16200000">
                <a:off x="2285071" y="3613245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31FB53-CB7E-4179-891A-FE04B7413C52}"/>
                  </a:ext>
                </a:extLst>
              </p:cNvPr>
              <p:cNvSpPr txBox="1"/>
              <p:nvPr/>
            </p:nvSpPr>
            <p:spPr>
              <a:xfrm rot="16200000">
                <a:off x="2272246" y="2914474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9FFAFA-8E9E-334D-BC85-2FAAEF437446}"/>
                  </a:ext>
                </a:extLst>
              </p:cNvPr>
              <p:cNvSpPr txBox="1"/>
              <p:nvPr/>
            </p:nvSpPr>
            <p:spPr>
              <a:xfrm rot="16200000">
                <a:off x="2243194" y="2183337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F2E199-A4D4-9D5D-7F58-E67143F4BC6F}"/>
                  </a:ext>
                </a:extLst>
              </p:cNvPr>
              <p:cNvSpPr txBox="1"/>
              <p:nvPr/>
            </p:nvSpPr>
            <p:spPr>
              <a:xfrm rot="16200000">
                <a:off x="2252844" y="1445412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3ED423D-DF2F-0985-22F3-929A2D642013}"/>
              </a:ext>
            </a:extLst>
          </p:cNvPr>
          <p:cNvSpPr/>
          <p:nvPr/>
        </p:nvSpPr>
        <p:spPr>
          <a:xfrm>
            <a:off x="5480899" y="2823413"/>
            <a:ext cx="462306" cy="4623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AF4216-1DDD-1ECF-B920-8E8AD726FB3C}"/>
              </a:ext>
            </a:extLst>
          </p:cNvPr>
          <p:cNvSpPr/>
          <p:nvPr/>
        </p:nvSpPr>
        <p:spPr>
          <a:xfrm>
            <a:off x="5487910" y="4265460"/>
            <a:ext cx="462306" cy="4623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1341C5-9541-26EA-1E6B-7EBF35141FB1}"/>
              </a:ext>
            </a:extLst>
          </p:cNvPr>
          <p:cNvSpPr/>
          <p:nvPr/>
        </p:nvSpPr>
        <p:spPr>
          <a:xfrm>
            <a:off x="4598643" y="3541641"/>
            <a:ext cx="462306" cy="4623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10EC22-5C89-289F-E174-6221DC68B2DD}"/>
              </a:ext>
            </a:extLst>
          </p:cNvPr>
          <p:cNvSpPr/>
          <p:nvPr/>
        </p:nvSpPr>
        <p:spPr>
          <a:xfrm>
            <a:off x="6374616" y="3554850"/>
            <a:ext cx="462306" cy="4623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76F21-72C3-1097-2551-3A13C216B013}"/>
              </a:ext>
            </a:extLst>
          </p:cNvPr>
          <p:cNvSpPr txBox="1"/>
          <p:nvPr/>
        </p:nvSpPr>
        <p:spPr>
          <a:xfrm>
            <a:off x="10105534" y="165059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Threshold=0.95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D1819-0999-1A53-C136-9C40DC2D1CE5}"/>
              </a:ext>
            </a:extLst>
          </p:cNvPr>
          <p:cNvSpPr txBox="1"/>
          <p:nvPr/>
        </p:nvSpPr>
        <p:spPr>
          <a:xfrm>
            <a:off x="0" y="1112038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Feature Selection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B88A3-75BA-2B50-C72C-67848A621BF5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207417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6FE544D-0A5B-C270-C449-A2DABCCBEB59}"/>
              </a:ext>
            </a:extLst>
          </p:cNvPr>
          <p:cNvGrpSpPr/>
          <p:nvPr/>
        </p:nvGrpSpPr>
        <p:grpSpPr>
          <a:xfrm>
            <a:off x="2209800" y="1112038"/>
            <a:ext cx="7770336" cy="5616000"/>
            <a:chOff x="2209800" y="1112038"/>
            <a:chExt cx="7770336" cy="5616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1983EF-7688-9455-E826-ACFAEE7668CF}"/>
                </a:ext>
              </a:extLst>
            </p:cNvPr>
            <p:cNvSpPr txBox="1"/>
            <p:nvPr/>
          </p:nvSpPr>
          <p:spPr>
            <a:xfrm>
              <a:off x="3875351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83DDF5-9968-0275-33B6-BA0942DD431E}"/>
                </a:ext>
              </a:extLst>
            </p:cNvPr>
            <p:cNvSpPr txBox="1"/>
            <p:nvPr/>
          </p:nvSpPr>
          <p:spPr>
            <a:xfrm>
              <a:off x="6019769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E8E92D-A694-9ABA-1388-C4EDB747C665}"/>
                </a:ext>
              </a:extLst>
            </p:cNvPr>
            <p:cNvSpPr txBox="1"/>
            <p:nvPr/>
          </p:nvSpPr>
          <p:spPr>
            <a:xfrm>
              <a:off x="8131723" y="380545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097AA3-E6D8-F88E-5401-44566123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1112038"/>
              <a:ext cx="7770336" cy="5616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3BC0E6-5980-D2FD-07B7-B58D08DDA3DC}"/>
                </a:ext>
              </a:extLst>
            </p:cNvPr>
            <p:cNvGrpSpPr/>
            <p:nvPr/>
          </p:nvGrpSpPr>
          <p:grpSpPr>
            <a:xfrm>
              <a:off x="2901035" y="6350771"/>
              <a:ext cx="5866637" cy="344275"/>
              <a:chOff x="2901035" y="6350771"/>
              <a:chExt cx="5866637" cy="3442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F51E79-0E03-EC2D-B7E0-C2666C763D22}"/>
                  </a:ext>
                </a:extLst>
              </p:cNvPr>
              <p:cNvSpPr txBox="1"/>
              <p:nvPr/>
            </p:nvSpPr>
            <p:spPr>
              <a:xfrm>
                <a:off x="8169431" y="635077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070F1-8FBA-B4A1-55F2-8967D3166D31}"/>
                  </a:ext>
                </a:extLst>
              </p:cNvPr>
              <p:cNvSpPr txBox="1"/>
              <p:nvPr/>
            </p:nvSpPr>
            <p:spPr>
              <a:xfrm>
                <a:off x="7179836" y="6356492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7494A-CBCA-B86D-6BAB-946E7CFE8133}"/>
                  </a:ext>
                </a:extLst>
              </p:cNvPr>
              <p:cNvSpPr txBox="1"/>
              <p:nvPr/>
            </p:nvSpPr>
            <p:spPr>
              <a:xfrm>
                <a:off x="6498200" y="6350771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E41939-025D-2620-A569-FA64F3E318AD}"/>
                  </a:ext>
                </a:extLst>
              </p:cNvPr>
              <p:cNvSpPr txBox="1"/>
              <p:nvPr/>
            </p:nvSpPr>
            <p:spPr>
              <a:xfrm>
                <a:off x="5615932" y="6350771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9B8E83-C74E-C4CB-A56C-AD5EB4A7EC23}"/>
                  </a:ext>
                </a:extLst>
              </p:cNvPr>
              <p:cNvSpPr txBox="1"/>
              <p:nvPr/>
            </p:nvSpPr>
            <p:spPr>
              <a:xfrm>
                <a:off x="4720851" y="6350771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FC70E8-B975-CCED-6468-80A5DC93B8A3}"/>
                  </a:ext>
                </a:extLst>
              </p:cNvPr>
              <p:cNvSpPr txBox="1"/>
              <p:nvPr/>
            </p:nvSpPr>
            <p:spPr>
              <a:xfrm>
                <a:off x="3813748" y="6350771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4F6992-6BB6-B5F5-BAA3-0027FBE66A72}"/>
                  </a:ext>
                </a:extLst>
              </p:cNvPr>
              <p:cNvSpPr txBox="1"/>
              <p:nvPr/>
            </p:nvSpPr>
            <p:spPr>
              <a:xfrm>
                <a:off x="2901035" y="6350771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D2A3D1-BCFA-8227-6385-5414D82412AF}"/>
                </a:ext>
              </a:extLst>
            </p:cNvPr>
            <p:cNvGrpSpPr/>
            <p:nvPr/>
          </p:nvGrpSpPr>
          <p:grpSpPr>
            <a:xfrm>
              <a:off x="2214341" y="1468655"/>
              <a:ext cx="385506" cy="4806023"/>
              <a:chOff x="2214341" y="1468655"/>
              <a:chExt cx="385506" cy="480602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6385FA-FA9D-E71C-997F-A54BD3FF0218}"/>
                  </a:ext>
                </a:extLst>
              </p:cNvPr>
              <p:cNvSpPr txBox="1"/>
              <p:nvPr/>
            </p:nvSpPr>
            <p:spPr>
              <a:xfrm rot="16200000">
                <a:off x="2131449" y="5806281"/>
                <a:ext cx="59824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Class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328D01-322B-9A4F-A8D6-C432CA422807}"/>
                  </a:ext>
                </a:extLst>
              </p:cNvPr>
              <p:cNvSpPr txBox="1"/>
              <p:nvPr/>
            </p:nvSpPr>
            <p:spPr>
              <a:xfrm rot="16200000">
                <a:off x="1996187" y="5087826"/>
                <a:ext cx="86876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Redshift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8C21F6-A2CD-B842-6999-239E96EAF415}"/>
                  </a:ext>
                </a:extLst>
              </p:cNvPr>
              <p:cNvSpPr txBox="1"/>
              <p:nvPr/>
            </p:nvSpPr>
            <p:spPr>
              <a:xfrm rot="16200000">
                <a:off x="2250409" y="4352516"/>
                <a:ext cx="2664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BB66AB-24C6-99A5-8571-36E2A84480B8}"/>
                  </a:ext>
                </a:extLst>
              </p:cNvPr>
              <p:cNvSpPr txBox="1"/>
              <p:nvPr/>
            </p:nvSpPr>
            <p:spPr>
              <a:xfrm rot="16200000">
                <a:off x="2285071" y="3613245"/>
                <a:ext cx="2311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31FB53-CB7E-4179-891A-FE04B7413C52}"/>
                  </a:ext>
                </a:extLst>
              </p:cNvPr>
              <p:cNvSpPr txBox="1"/>
              <p:nvPr/>
            </p:nvSpPr>
            <p:spPr>
              <a:xfrm rot="16200000">
                <a:off x="2272246" y="2914474"/>
                <a:ext cx="256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9FFAFA-8E9E-334D-BC85-2FAAEF437446}"/>
                  </a:ext>
                </a:extLst>
              </p:cNvPr>
              <p:cNvSpPr txBox="1"/>
              <p:nvPr/>
            </p:nvSpPr>
            <p:spPr>
              <a:xfrm rot="16200000">
                <a:off x="2243194" y="2183337"/>
                <a:ext cx="2808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F2E199-A4D4-9D5D-7F58-E67143F4BC6F}"/>
                  </a:ext>
                </a:extLst>
              </p:cNvPr>
              <p:cNvSpPr txBox="1"/>
              <p:nvPr/>
            </p:nvSpPr>
            <p:spPr>
              <a:xfrm rot="16200000">
                <a:off x="2252844" y="1445412"/>
                <a:ext cx="2920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u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B97D68B-26FC-B24F-7A72-568B8BE102A7}"/>
              </a:ext>
            </a:extLst>
          </p:cNvPr>
          <p:cNvSpPr txBox="1"/>
          <p:nvPr/>
        </p:nvSpPr>
        <p:spPr>
          <a:xfrm>
            <a:off x="10105534" y="165059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Threshold=0.95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236FF-427D-4E32-B598-00B9344EBC68}"/>
              </a:ext>
            </a:extLst>
          </p:cNvPr>
          <p:cNvSpPr/>
          <p:nvPr/>
        </p:nvSpPr>
        <p:spPr>
          <a:xfrm rot="16200000">
            <a:off x="3196574" y="3692710"/>
            <a:ext cx="5030014" cy="19318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15142F-522B-36A8-E4F9-83544BA5F7AA}"/>
              </a:ext>
            </a:extLst>
          </p:cNvPr>
          <p:cNvSpPr/>
          <p:nvPr/>
        </p:nvSpPr>
        <p:spPr>
          <a:xfrm rot="16200000">
            <a:off x="4082403" y="3687344"/>
            <a:ext cx="5030014" cy="19318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CE0A5-F529-5F32-288B-2074E72042C0}"/>
              </a:ext>
            </a:extLst>
          </p:cNvPr>
          <p:cNvSpPr/>
          <p:nvPr/>
        </p:nvSpPr>
        <p:spPr>
          <a:xfrm>
            <a:off x="2628137" y="3670153"/>
            <a:ext cx="6169787" cy="22794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2A246-FF07-0F3B-D257-6E248E68D3D2}"/>
              </a:ext>
            </a:extLst>
          </p:cNvPr>
          <p:cNvSpPr/>
          <p:nvPr/>
        </p:nvSpPr>
        <p:spPr>
          <a:xfrm>
            <a:off x="2626854" y="4385925"/>
            <a:ext cx="6169787" cy="22794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1D91A-C0DB-632D-C826-0DC953EE3107}"/>
              </a:ext>
            </a:extLst>
          </p:cNvPr>
          <p:cNvSpPr txBox="1"/>
          <p:nvPr/>
        </p:nvSpPr>
        <p:spPr>
          <a:xfrm>
            <a:off x="10007428" y="3655968"/>
            <a:ext cx="2184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Get rid of:</a:t>
            </a:r>
            <a:b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(i)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near infrared filter</a:t>
            </a:r>
          </a:p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(z)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infrared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7ABD0-0304-377F-2AB5-B9036438FC0D}"/>
              </a:ext>
            </a:extLst>
          </p:cNvPr>
          <p:cNvSpPr txBox="1"/>
          <p:nvPr/>
        </p:nvSpPr>
        <p:spPr>
          <a:xfrm>
            <a:off x="0" y="1112038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Feature Selection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C5224-2CA8-B505-6DC3-081B94EC725B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310903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1A7B5-37B6-D1DE-0025-57F3718D7191}"/>
              </a:ext>
            </a:extLst>
          </p:cNvPr>
          <p:cNvGrpSpPr/>
          <p:nvPr/>
        </p:nvGrpSpPr>
        <p:grpSpPr>
          <a:xfrm>
            <a:off x="2132504" y="1113449"/>
            <a:ext cx="7772400" cy="5575062"/>
            <a:chOff x="2132504" y="1113449"/>
            <a:chExt cx="7772400" cy="557506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CA68092-7D08-08E3-382A-0D50F10C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2504" y="1113449"/>
              <a:ext cx="7772400" cy="55750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9C60AC-F4A3-0228-5420-E60F7AA6D9C0}"/>
                </a:ext>
              </a:extLst>
            </p:cNvPr>
            <p:cNvSpPr txBox="1"/>
            <p:nvPr/>
          </p:nvSpPr>
          <p:spPr>
            <a:xfrm>
              <a:off x="8021714" y="6293805"/>
              <a:ext cx="5982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Class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B30669-FFCF-738D-A7FF-B96D75F985A9}"/>
                </a:ext>
              </a:extLst>
            </p:cNvPr>
            <p:cNvSpPr txBox="1"/>
            <p:nvPr/>
          </p:nvSpPr>
          <p:spPr>
            <a:xfrm>
              <a:off x="6676710" y="6297561"/>
              <a:ext cx="868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Redshift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FD4802-085A-86EB-C18E-612FA6D8B2CE}"/>
                </a:ext>
              </a:extLst>
            </p:cNvPr>
            <p:cNvSpPr txBox="1"/>
            <p:nvPr/>
          </p:nvSpPr>
          <p:spPr>
            <a:xfrm>
              <a:off x="5732718" y="6293805"/>
              <a:ext cx="25680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7357FF-C724-5E1A-134B-8C9220849416}"/>
                </a:ext>
              </a:extLst>
            </p:cNvPr>
            <p:cNvSpPr txBox="1"/>
            <p:nvPr/>
          </p:nvSpPr>
          <p:spPr>
            <a:xfrm>
              <a:off x="4477654" y="6293805"/>
              <a:ext cx="28084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A3B6F9-9616-EDA0-097E-91B1120552F2}"/>
                </a:ext>
              </a:extLst>
            </p:cNvPr>
            <p:cNvSpPr txBox="1"/>
            <p:nvPr/>
          </p:nvSpPr>
          <p:spPr>
            <a:xfrm>
              <a:off x="3226482" y="6293805"/>
              <a:ext cx="292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7E4672-3D39-AEAD-EC41-EE4658A235A4}"/>
                </a:ext>
              </a:extLst>
            </p:cNvPr>
            <p:cNvSpPr txBox="1"/>
            <p:nvPr/>
          </p:nvSpPr>
          <p:spPr>
            <a:xfrm rot="16200000">
              <a:off x="2227435" y="5575273"/>
              <a:ext cx="5982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Class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E55E64-F13A-762A-BB8C-869DEBAF2806}"/>
                </a:ext>
              </a:extLst>
            </p:cNvPr>
            <p:cNvSpPr txBox="1"/>
            <p:nvPr/>
          </p:nvSpPr>
          <p:spPr>
            <a:xfrm rot="16200000">
              <a:off x="2089611" y="4579679"/>
              <a:ext cx="868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Redshift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9AA2E8-E67F-1D58-EA9F-1C6FED0C8C08}"/>
                </a:ext>
              </a:extLst>
            </p:cNvPr>
            <p:cNvSpPr txBox="1"/>
            <p:nvPr/>
          </p:nvSpPr>
          <p:spPr>
            <a:xfrm rot="16200000">
              <a:off x="2395592" y="3616126"/>
              <a:ext cx="25680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9C1F5F-00F9-AA33-8C45-5654AC9B36CB}"/>
                </a:ext>
              </a:extLst>
            </p:cNvPr>
            <p:cNvSpPr txBox="1"/>
            <p:nvPr/>
          </p:nvSpPr>
          <p:spPr>
            <a:xfrm rot="16200000">
              <a:off x="2383569" y="2603353"/>
              <a:ext cx="28084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61D920-8535-4CA9-68C4-60564D5029A5}"/>
                </a:ext>
              </a:extLst>
            </p:cNvPr>
            <p:cNvSpPr txBox="1"/>
            <p:nvPr/>
          </p:nvSpPr>
          <p:spPr>
            <a:xfrm rot="16200000">
              <a:off x="2418214" y="1612508"/>
              <a:ext cx="2920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0CA5C83-ECE4-98E3-50FA-6E1167FB9972}"/>
              </a:ext>
            </a:extLst>
          </p:cNvPr>
          <p:cNvSpPr txBox="1"/>
          <p:nvPr/>
        </p:nvSpPr>
        <p:spPr>
          <a:xfrm>
            <a:off x="0" y="1112038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Feature Selection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27A396-6D49-6564-39D9-B375E7E0E7EF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14215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E48909-0C57-16B1-F92F-77667B8E8F8B}"/>
              </a:ext>
            </a:extLst>
          </p:cNvPr>
          <p:cNvGrpSpPr/>
          <p:nvPr/>
        </p:nvGrpSpPr>
        <p:grpSpPr>
          <a:xfrm>
            <a:off x="2607549" y="1920082"/>
            <a:ext cx="6822309" cy="4395885"/>
            <a:chOff x="1669147" y="1743349"/>
            <a:chExt cx="6822309" cy="4395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EF8E5C-D113-B0E8-E7B7-E52B2251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3814" y="1743349"/>
              <a:ext cx="6637642" cy="42793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B23773-9332-9447-200B-4C4FF61953B6}"/>
                </a:ext>
              </a:extLst>
            </p:cNvPr>
            <p:cNvSpPr txBox="1"/>
            <p:nvPr/>
          </p:nvSpPr>
          <p:spPr>
            <a:xfrm>
              <a:off x="2913529" y="369835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59,445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D1CFEE-D7E0-4425-E33F-33D281AB8C33}"/>
                </a:ext>
              </a:extLst>
            </p:cNvPr>
            <p:cNvSpPr txBox="1"/>
            <p:nvPr/>
          </p:nvSpPr>
          <p:spPr>
            <a:xfrm>
              <a:off x="5011270" y="489962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18,961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CE6D79-666B-DDAF-87DD-548B3D5FDBA5}"/>
                </a:ext>
              </a:extLst>
            </p:cNvPr>
            <p:cNvSpPr txBox="1"/>
            <p:nvPr/>
          </p:nvSpPr>
          <p:spPr>
            <a:xfrm>
              <a:off x="7018005" y="489962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21,594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F3CCD7-1E45-5ADF-B849-043003CE50EE}"/>
                </a:ext>
              </a:extLst>
            </p:cNvPr>
            <p:cNvSpPr txBox="1"/>
            <p:nvPr/>
          </p:nvSpPr>
          <p:spPr>
            <a:xfrm>
              <a:off x="3003175" y="5769902"/>
              <a:ext cx="806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Galaxy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613A0-6B8E-C0CB-8893-69B60191B008}"/>
                </a:ext>
              </a:extLst>
            </p:cNvPr>
            <p:cNvSpPr txBox="1"/>
            <p:nvPr/>
          </p:nvSpPr>
          <p:spPr>
            <a:xfrm>
              <a:off x="5091955" y="5769902"/>
              <a:ext cx="853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Quasar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CF2AD-7B7B-46A8-8083-5B821E151D8E}"/>
                </a:ext>
              </a:extLst>
            </p:cNvPr>
            <p:cNvSpPr txBox="1"/>
            <p:nvPr/>
          </p:nvSpPr>
          <p:spPr>
            <a:xfrm>
              <a:off x="7126945" y="5769902"/>
              <a:ext cx="5553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C3A817-9A59-3C7F-989E-1B61DE0C9538}"/>
                </a:ext>
              </a:extLst>
            </p:cNvPr>
            <p:cNvSpPr txBox="1"/>
            <p:nvPr/>
          </p:nvSpPr>
          <p:spPr>
            <a:xfrm rot="16200000">
              <a:off x="1479608" y="3700709"/>
              <a:ext cx="7484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E6E6D1-B48C-8241-763F-859B63CD3371}"/>
              </a:ext>
            </a:extLst>
          </p:cNvPr>
          <p:cNvSpPr txBox="1"/>
          <p:nvPr/>
        </p:nvSpPr>
        <p:spPr>
          <a:xfrm>
            <a:off x="171034" y="1112038"/>
            <a:ext cx="214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Unbalanced Data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5EF2C-EDDA-E742-47A8-B2A3FACEEB87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18042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ACFC45-D78B-D6B0-E5C8-2B5C19093B8D}"/>
              </a:ext>
            </a:extLst>
          </p:cNvPr>
          <p:cNvGrpSpPr/>
          <p:nvPr/>
        </p:nvGrpSpPr>
        <p:grpSpPr>
          <a:xfrm>
            <a:off x="446847" y="2133600"/>
            <a:ext cx="3498135" cy="3278777"/>
            <a:chOff x="298802" y="2151017"/>
            <a:chExt cx="3498135" cy="327877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D1B617-F064-83A8-D4DF-1717A4295662}"/>
                </a:ext>
              </a:extLst>
            </p:cNvPr>
            <p:cNvCxnSpPr/>
            <p:nvPr/>
          </p:nvCxnSpPr>
          <p:spPr>
            <a:xfrm>
              <a:off x="298802" y="5277394"/>
              <a:ext cx="34981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610FBB-3200-695A-F473-723FC7378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2" y="2151017"/>
              <a:ext cx="0" cy="3278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Multiply 17">
            <a:extLst>
              <a:ext uri="{FF2B5EF4-FFF2-40B4-BE49-F238E27FC236}">
                <a16:creationId xmlns:a16="http://schemas.microsoft.com/office/drawing/2014/main" id="{DE0FA66C-3F28-B198-EED9-13D3660779B5}"/>
              </a:ext>
            </a:extLst>
          </p:cNvPr>
          <p:cNvSpPr/>
          <p:nvPr/>
        </p:nvSpPr>
        <p:spPr>
          <a:xfrm>
            <a:off x="1336762" y="2342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73B8BE18-4B4B-F8C6-D0BA-366C84276045}"/>
              </a:ext>
            </a:extLst>
          </p:cNvPr>
          <p:cNvSpPr/>
          <p:nvPr/>
        </p:nvSpPr>
        <p:spPr>
          <a:xfrm>
            <a:off x="904869" y="27477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47FDFE0C-72A3-726B-5D7B-014496596911}"/>
              </a:ext>
            </a:extLst>
          </p:cNvPr>
          <p:cNvSpPr/>
          <p:nvPr/>
        </p:nvSpPr>
        <p:spPr>
          <a:xfrm>
            <a:off x="1341116" y="282249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EE5CD380-B032-8294-B1CC-AFEAF2FC28D9}"/>
              </a:ext>
            </a:extLst>
          </p:cNvPr>
          <p:cNvSpPr/>
          <p:nvPr/>
        </p:nvSpPr>
        <p:spPr>
          <a:xfrm>
            <a:off x="804719" y="312204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3DF63528-19F3-266C-B206-F4F186EAC599}"/>
              </a:ext>
            </a:extLst>
          </p:cNvPr>
          <p:cNvSpPr/>
          <p:nvPr/>
        </p:nvSpPr>
        <p:spPr>
          <a:xfrm>
            <a:off x="1624965" y="25953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53970C71-4B63-2A3F-C173-DE775B685A25}"/>
              </a:ext>
            </a:extLst>
          </p:cNvPr>
          <p:cNvSpPr/>
          <p:nvPr/>
        </p:nvSpPr>
        <p:spPr>
          <a:xfrm>
            <a:off x="1362887" y="324418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54F39F7D-1C64-81D5-6ADB-09C49CD12A3D}"/>
              </a:ext>
            </a:extLst>
          </p:cNvPr>
          <p:cNvSpPr/>
          <p:nvPr/>
        </p:nvSpPr>
        <p:spPr>
          <a:xfrm>
            <a:off x="1825262" y="300904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E44D85A-927B-0426-C3D5-BB1132260783}"/>
              </a:ext>
            </a:extLst>
          </p:cNvPr>
          <p:cNvSpPr/>
          <p:nvPr/>
        </p:nvSpPr>
        <p:spPr>
          <a:xfrm>
            <a:off x="1816553" y="344424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1C0B9844-B7C9-B1B6-B96B-4C5ECE2E40B5}"/>
              </a:ext>
            </a:extLst>
          </p:cNvPr>
          <p:cNvSpPr/>
          <p:nvPr/>
        </p:nvSpPr>
        <p:spPr>
          <a:xfrm>
            <a:off x="1136465" y="354530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12F4BE0F-548E-080D-1502-3AC3046AD952}"/>
              </a:ext>
            </a:extLst>
          </p:cNvPr>
          <p:cNvSpPr/>
          <p:nvPr/>
        </p:nvSpPr>
        <p:spPr>
          <a:xfrm>
            <a:off x="1567948" y="36316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6FC180A9-C697-2C71-E187-253B777FF899}"/>
              </a:ext>
            </a:extLst>
          </p:cNvPr>
          <p:cNvSpPr/>
          <p:nvPr/>
        </p:nvSpPr>
        <p:spPr>
          <a:xfrm>
            <a:off x="974537" y="238225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50298D8E-2D7C-9686-6296-DBC373D8A54B}"/>
              </a:ext>
            </a:extLst>
          </p:cNvPr>
          <p:cNvSpPr/>
          <p:nvPr/>
        </p:nvSpPr>
        <p:spPr>
          <a:xfrm>
            <a:off x="811661" y="37146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50814D2E-71D7-F2E9-4436-318166FD3A18}"/>
              </a:ext>
            </a:extLst>
          </p:cNvPr>
          <p:cNvSpPr/>
          <p:nvPr/>
        </p:nvSpPr>
        <p:spPr>
          <a:xfrm>
            <a:off x="1174834" y="401556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EE7A1E2-CB19-A9CF-B6D1-310F9E54BD68}"/>
              </a:ext>
            </a:extLst>
          </p:cNvPr>
          <p:cNvSpPr/>
          <p:nvPr/>
        </p:nvSpPr>
        <p:spPr>
          <a:xfrm>
            <a:off x="2055217" y="320269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D3CC01E7-3943-3D73-E088-B9E220BF9ED8}"/>
              </a:ext>
            </a:extLst>
          </p:cNvPr>
          <p:cNvSpPr/>
          <p:nvPr/>
        </p:nvSpPr>
        <p:spPr>
          <a:xfrm>
            <a:off x="804719" y="412345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E4438D76-0ABC-7E0A-28A7-36D2E637F891}"/>
              </a:ext>
            </a:extLst>
          </p:cNvPr>
          <p:cNvSpPr/>
          <p:nvPr/>
        </p:nvSpPr>
        <p:spPr>
          <a:xfrm>
            <a:off x="1900918" y="38892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A331B493-EE8C-E1D5-B309-3105C57E8A80}"/>
              </a:ext>
            </a:extLst>
          </p:cNvPr>
          <p:cNvSpPr/>
          <p:nvPr/>
        </p:nvSpPr>
        <p:spPr>
          <a:xfrm>
            <a:off x="2009779" y="2620027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B95951FA-994D-AE77-16C9-CADCA21B0C85}"/>
              </a:ext>
            </a:extLst>
          </p:cNvPr>
          <p:cNvSpPr/>
          <p:nvPr/>
        </p:nvSpPr>
        <p:spPr>
          <a:xfrm>
            <a:off x="1621016" y="406473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A2E78940-B7C1-AE99-2A15-610C7E6306EC}"/>
              </a:ext>
            </a:extLst>
          </p:cNvPr>
          <p:cNvSpPr/>
          <p:nvPr/>
        </p:nvSpPr>
        <p:spPr>
          <a:xfrm>
            <a:off x="1467799" y="441552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816C63A9-BDBF-5B32-1BEC-3E11885388DF}"/>
              </a:ext>
            </a:extLst>
          </p:cNvPr>
          <p:cNvSpPr/>
          <p:nvPr/>
        </p:nvSpPr>
        <p:spPr>
          <a:xfrm>
            <a:off x="2095765" y="4105064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FF5EDD58-A32C-C607-1A21-81EF9010A10F}"/>
              </a:ext>
            </a:extLst>
          </p:cNvPr>
          <p:cNvSpPr/>
          <p:nvPr/>
        </p:nvSpPr>
        <p:spPr>
          <a:xfrm>
            <a:off x="1074685" y="454965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4A27D77B-116F-2715-7E86-7040EFC3CA79}"/>
              </a:ext>
            </a:extLst>
          </p:cNvPr>
          <p:cNvSpPr/>
          <p:nvPr/>
        </p:nvSpPr>
        <p:spPr>
          <a:xfrm>
            <a:off x="2436498" y="43909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F0485B-B10D-4C72-AA2A-0B110ACC0C45}"/>
              </a:ext>
            </a:extLst>
          </p:cNvPr>
          <p:cNvSpPr/>
          <p:nvPr/>
        </p:nvSpPr>
        <p:spPr>
          <a:xfrm>
            <a:off x="2935304" y="301777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B6383C-28B2-0408-4856-0F28C5741826}"/>
              </a:ext>
            </a:extLst>
          </p:cNvPr>
          <p:cNvSpPr/>
          <p:nvPr/>
        </p:nvSpPr>
        <p:spPr>
          <a:xfrm>
            <a:off x="3280007" y="317361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519901-8E6C-0DDE-4719-CFD25A1D7E56}"/>
              </a:ext>
            </a:extLst>
          </p:cNvPr>
          <p:cNvSpPr/>
          <p:nvPr/>
        </p:nvSpPr>
        <p:spPr>
          <a:xfrm>
            <a:off x="3511820" y="345524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C1E887-8BAA-A44C-F4B9-68226512A67A}"/>
              </a:ext>
            </a:extLst>
          </p:cNvPr>
          <p:cNvSpPr/>
          <p:nvPr/>
        </p:nvSpPr>
        <p:spPr>
          <a:xfrm>
            <a:off x="2987589" y="342938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8F997ED2-EE31-F7B0-67FB-9519387AE270}"/>
              </a:ext>
            </a:extLst>
          </p:cNvPr>
          <p:cNvSpPr/>
          <p:nvPr/>
        </p:nvSpPr>
        <p:spPr>
          <a:xfrm>
            <a:off x="704570" y="5668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F4C549C-1E65-B049-7FB2-90AACAC0161C}"/>
              </a:ext>
            </a:extLst>
          </p:cNvPr>
          <p:cNvSpPr/>
          <p:nvPr/>
        </p:nvSpPr>
        <p:spPr>
          <a:xfrm>
            <a:off x="730842" y="6226926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3F88FB-BAD6-6D2B-82CA-4BF4E9768B9B}"/>
              </a:ext>
            </a:extLst>
          </p:cNvPr>
          <p:cNvSpPr txBox="1"/>
          <p:nvPr/>
        </p:nvSpPr>
        <p:spPr>
          <a:xfrm>
            <a:off x="879429" y="5640174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Majority class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FDFA0-558D-82E8-1073-E0C73A8A2F4C}"/>
              </a:ext>
            </a:extLst>
          </p:cNvPr>
          <p:cNvSpPr txBox="1"/>
          <p:nvPr/>
        </p:nvSpPr>
        <p:spPr>
          <a:xfrm>
            <a:off x="861320" y="6140467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Minority class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730450-DDB1-EE2E-2DCC-B4D046EBC1B5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419345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ACFC45-D78B-D6B0-E5C8-2B5C19093B8D}"/>
              </a:ext>
            </a:extLst>
          </p:cNvPr>
          <p:cNvGrpSpPr/>
          <p:nvPr/>
        </p:nvGrpSpPr>
        <p:grpSpPr>
          <a:xfrm>
            <a:off x="446847" y="2133600"/>
            <a:ext cx="3498135" cy="3278777"/>
            <a:chOff x="298802" y="2151017"/>
            <a:chExt cx="3498135" cy="327877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D1B617-F064-83A8-D4DF-1717A4295662}"/>
                </a:ext>
              </a:extLst>
            </p:cNvPr>
            <p:cNvCxnSpPr/>
            <p:nvPr/>
          </p:nvCxnSpPr>
          <p:spPr>
            <a:xfrm>
              <a:off x="298802" y="5277394"/>
              <a:ext cx="34981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610FBB-3200-695A-F473-723FC7378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2" y="2151017"/>
              <a:ext cx="0" cy="3278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Multiply 17">
            <a:extLst>
              <a:ext uri="{FF2B5EF4-FFF2-40B4-BE49-F238E27FC236}">
                <a16:creationId xmlns:a16="http://schemas.microsoft.com/office/drawing/2014/main" id="{DE0FA66C-3F28-B198-EED9-13D3660779B5}"/>
              </a:ext>
            </a:extLst>
          </p:cNvPr>
          <p:cNvSpPr/>
          <p:nvPr/>
        </p:nvSpPr>
        <p:spPr>
          <a:xfrm>
            <a:off x="1336762" y="2342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73B8BE18-4B4B-F8C6-D0BA-366C84276045}"/>
              </a:ext>
            </a:extLst>
          </p:cNvPr>
          <p:cNvSpPr/>
          <p:nvPr/>
        </p:nvSpPr>
        <p:spPr>
          <a:xfrm>
            <a:off x="904869" y="27477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47FDFE0C-72A3-726B-5D7B-014496596911}"/>
              </a:ext>
            </a:extLst>
          </p:cNvPr>
          <p:cNvSpPr/>
          <p:nvPr/>
        </p:nvSpPr>
        <p:spPr>
          <a:xfrm>
            <a:off x="1341116" y="282249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EE5CD380-B032-8294-B1CC-AFEAF2FC28D9}"/>
              </a:ext>
            </a:extLst>
          </p:cNvPr>
          <p:cNvSpPr/>
          <p:nvPr/>
        </p:nvSpPr>
        <p:spPr>
          <a:xfrm>
            <a:off x="804719" y="312204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3DF63528-19F3-266C-B206-F4F186EAC599}"/>
              </a:ext>
            </a:extLst>
          </p:cNvPr>
          <p:cNvSpPr/>
          <p:nvPr/>
        </p:nvSpPr>
        <p:spPr>
          <a:xfrm>
            <a:off x="1624965" y="25953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53970C71-4B63-2A3F-C173-DE775B685A25}"/>
              </a:ext>
            </a:extLst>
          </p:cNvPr>
          <p:cNvSpPr/>
          <p:nvPr/>
        </p:nvSpPr>
        <p:spPr>
          <a:xfrm>
            <a:off x="1362887" y="324418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54F39F7D-1C64-81D5-6ADB-09C49CD12A3D}"/>
              </a:ext>
            </a:extLst>
          </p:cNvPr>
          <p:cNvSpPr/>
          <p:nvPr/>
        </p:nvSpPr>
        <p:spPr>
          <a:xfrm>
            <a:off x="1825262" y="300904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E44D85A-927B-0426-C3D5-BB1132260783}"/>
              </a:ext>
            </a:extLst>
          </p:cNvPr>
          <p:cNvSpPr/>
          <p:nvPr/>
        </p:nvSpPr>
        <p:spPr>
          <a:xfrm>
            <a:off x="1816553" y="344424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1C0B9844-B7C9-B1B6-B96B-4C5ECE2E40B5}"/>
              </a:ext>
            </a:extLst>
          </p:cNvPr>
          <p:cNvSpPr/>
          <p:nvPr/>
        </p:nvSpPr>
        <p:spPr>
          <a:xfrm>
            <a:off x="1136465" y="354530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12F4BE0F-548E-080D-1502-3AC3046AD952}"/>
              </a:ext>
            </a:extLst>
          </p:cNvPr>
          <p:cNvSpPr/>
          <p:nvPr/>
        </p:nvSpPr>
        <p:spPr>
          <a:xfrm>
            <a:off x="1567948" y="36316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6FC180A9-C697-2C71-E187-253B777FF899}"/>
              </a:ext>
            </a:extLst>
          </p:cNvPr>
          <p:cNvSpPr/>
          <p:nvPr/>
        </p:nvSpPr>
        <p:spPr>
          <a:xfrm>
            <a:off x="974537" y="238225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50298D8E-2D7C-9686-6296-DBC373D8A54B}"/>
              </a:ext>
            </a:extLst>
          </p:cNvPr>
          <p:cNvSpPr/>
          <p:nvPr/>
        </p:nvSpPr>
        <p:spPr>
          <a:xfrm>
            <a:off x="811661" y="37146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50814D2E-71D7-F2E9-4436-318166FD3A18}"/>
              </a:ext>
            </a:extLst>
          </p:cNvPr>
          <p:cNvSpPr/>
          <p:nvPr/>
        </p:nvSpPr>
        <p:spPr>
          <a:xfrm>
            <a:off x="1174834" y="401556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EE7A1E2-CB19-A9CF-B6D1-310F9E54BD68}"/>
              </a:ext>
            </a:extLst>
          </p:cNvPr>
          <p:cNvSpPr/>
          <p:nvPr/>
        </p:nvSpPr>
        <p:spPr>
          <a:xfrm>
            <a:off x="2055217" y="320269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D3CC01E7-3943-3D73-E088-B9E220BF9ED8}"/>
              </a:ext>
            </a:extLst>
          </p:cNvPr>
          <p:cNvSpPr/>
          <p:nvPr/>
        </p:nvSpPr>
        <p:spPr>
          <a:xfrm>
            <a:off x="804719" y="412345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E4438D76-0ABC-7E0A-28A7-36D2E637F891}"/>
              </a:ext>
            </a:extLst>
          </p:cNvPr>
          <p:cNvSpPr/>
          <p:nvPr/>
        </p:nvSpPr>
        <p:spPr>
          <a:xfrm>
            <a:off x="1900918" y="38892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A331B493-EE8C-E1D5-B309-3105C57E8A80}"/>
              </a:ext>
            </a:extLst>
          </p:cNvPr>
          <p:cNvSpPr/>
          <p:nvPr/>
        </p:nvSpPr>
        <p:spPr>
          <a:xfrm>
            <a:off x="2009779" y="2620027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B95951FA-994D-AE77-16C9-CADCA21B0C85}"/>
              </a:ext>
            </a:extLst>
          </p:cNvPr>
          <p:cNvSpPr/>
          <p:nvPr/>
        </p:nvSpPr>
        <p:spPr>
          <a:xfrm>
            <a:off x="1621016" y="406473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A2E78940-B7C1-AE99-2A15-610C7E6306EC}"/>
              </a:ext>
            </a:extLst>
          </p:cNvPr>
          <p:cNvSpPr/>
          <p:nvPr/>
        </p:nvSpPr>
        <p:spPr>
          <a:xfrm>
            <a:off x="1467799" y="441552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816C63A9-BDBF-5B32-1BEC-3E11885388DF}"/>
              </a:ext>
            </a:extLst>
          </p:cNvPr>
          <p:cNvSpPr/>
          <p:nvPr/>
        </p:nvSpPr>
        <p:spPr>
          <a:xfrm>
            <a:off x="2095765" y="4105064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FF5EDD58-A32C-C607-1A21-81EF9010A10F}"/>
              </a:ext>
            </a:extLst>
          </p:cNvPr>
          <p:cNvSpPr/>
          <p:nvPr/>
        </p:nvSpPr>
        <p:spPr>
          <a:xfrm>
            <a:off x="1074685" y="454965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4A27D77B-116F-2715-7E86-7040EFC3CA79}"/>
              </a:ext>
            </a:extLst>
          </p:cNvPr>
          <p:cNvSpPr/>
          <p:nvPr/>
        </p:nvSpPr>
        <p:spPr>
          <a:xfrm>
            <a:off x="2436498" y="43909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F0485B-B10D-4C72-AA2A-0B110ACC0C45}"/>
              </a:ext>
            </a:extLst>
          </p:cNvPr>
          <p:cNvSpPr/>
          <p:nvPr/>
        </p:nvSpPr>
        <p:spPr>
          <a:xfrm>
            <a:off x="2935304" y="301777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B6383C-28B2-0408-4856-0F28C5741826}"/>
              </a:ext>
            </a:extLst>
          </p:cNvPr>
          <p:cNvSpPr/>
          <p:nvPr/>
        </p:nvSpPr>
        <p:spPr>
          <a:xfrm>
            <a:off x="3280007" y="317361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519901-8E6C-0DDE-4719-CFD25A1D7E56}"/>
              </a:ext>
            </a:extLst>
          </p:cNvPr>
          <p:cNvSpPr/>
          <p:nvPr/>
        </p:nvSpPr>
        <p:spPr>
          <a:xfrm>
            <a:off x="3511820" y="345524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C1E887-8BAA-A44C-F4B9-68226512A67A}"/>
              </a:ext>
            </a:extLst>
          </p:cNvPr>
          <p:cNvSpPr/>
          <p:nvPr/>
        </p:nvSpPr>
        <p:spPr>
          <a:xfrm>
            <a:off x="2987589" y="342938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8F997ED2-EE31-F7B0-67FB-9519387AE270}"/>
              </a:ext>
            </a:extLst>
          </p:cNvPr>
          <p:cNvSpPr/>
          <p:nvPr/>
        </p:nvSpPr>
        <p:spPr>
          <a:xfrm>
            <a:off x="704570" y="5668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F4C549C-1E65-B049-7FB2-90AACAC0161C}"/>
              </a:ext>
            </a:extLst>
          </p:cNvPr>
          <p:cNvSpPr/>
          <p:nvPr/>
        </p:nvSpPr>
        <p:spPr>
          <a:xfrm>
            <a:off x="730842" y="6226926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3F88FB-BAD6-6D2B-82CA-4BF4E9768B9B}"/>
              </a:ext>
            </a:extLst>
          </p:cNvPr>
          <p:cNvSpPr txBox="1"/>
          <p:nvPr/>
        </p:nvSpPr>
        <p:spPr>
          <a:xfrm>
            <a:off x="879429" y="5640174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Majority class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FDFA0-558D-82E8-1073-E0C73A8A2F4C}"/>
              </a:ext>
            </a:extLst>
          </p:cNvPr>
          <p:cNvSpPr txBox="1"/>
          <p:nvPr/>
        </p:nvSpPr>
        <p:spPr>
          <a:xfrm>
            <a:off x="861320" y="6140467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Minority class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EE32A12-8B77-B711-3117-BDF85B1A2851}"/>
              </a:ext>
            </a:extLst>
          </p:cNvPr>
          <p:cNvSpPr/>
          <p:nvPr/>
        </p:nvSpPr>
        <p:spPr>
          <a:xfrm>
            <a:off x="6455423" y="2524748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B65C9D9-FDE9-E816-E5B7-C8AB57E1064C}"/>
              </a:ext>
            </a:extLst>
          </p:cNvPr>
          <p:cNvSpPr/>
          <p:nvPr/>
        </p:nvSpPr>
        <p:spPr>
          <a:xfrm>
            <a:off x="7887052" y="3000261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04B8368-0121-20EC-FE63-80B50A1EDA6A}"/>
              </a:ext>
            </a:extLst>
          </p:cNvPr>
          <p:cNvSpPr/>
          <p:nvPr/>
        </p:nvSpPr>
        <p:spPr>
          <a:xfrm>
            <a:off x="8501936" y="3867279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815EDC8-08C7-25B5-7754-611FE243AE94}"/>
              </a:ext>
            </a:extLst>
          </p:cNvPr>
          <p:cNvSpPr/>
          <p:nvPr/>
        </p:nvSpPr>
        <p:spPr>
          <a:xfrm>
            <a:off x="6858839" y="3757966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6BE098-1F54-9AB9-E34F-598EF18CABE6}"/>
              </a:ext>
            </a:extLst>
          </p:cNvPr>
          <p:cNvSpPr/>
          <p:nvPr/>
        </p:nvSpPr>
        <p:spPr>
          <a:xfrm>
            <a:off x="2817218" y="2979148"/>
            <a:ext cx="927468" cy="68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09663A-A9D8-E39E-C11C-5CE4EC2DAE53}"/>
              </a:ext>
            </a:extLst>
          </p:cNvPr>
          <p:cNvSpPr/>
          <p:nvPr/>
        </p:nvSpPr>
        <p:spPr>
          <a:xfrm>
            <a:off x="6334141" y="2434344"/>
            <a:ext cx="2400555" cy="17074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359E00-608B-6ECA-D4DB-1AAAB3D10F00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>
            <a:off x="6525988" y="2665878"/>
            <a:ext cx="403416" cy="10920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D30B6-9221-197D-3A8C-D2D4E2E292F0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6596553" y="2595313"/>
            <a:ext cx="1290499" cy="475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82A247-DAEB-B0D7-A1AF-4FC54D6E5804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6575885" y="2645210"/>
            <a:ext cx="1926051" cy="12926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F2D60C4-B60B-ACBB-2367-67F1E42F80FB}"/>
              </a:ext>
            </a:extLst>
          </p:cNvPr>
          <p:cNvCxnSpPr>
            <a:cxnSpLocks/>
          </p:cNvCxnSpPr>
          <p:nvPr/>
        </p:nvCxnSpPr>
        <p:spPr>
          <a:xfrm>
            <a:off x="8019200" y="3135323"/>
            <a:ext cx="491719" cy="82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6D07B-51AC-62A8-8439-060CB038AE35}"/>
              </a:ext>
            </a:extLst>
          </p:cNvPr>
          <p:cNvCxnSpPr>
            <a:cxnSpLocks/>
            <a:stCxn id="83" idx="6"/>
            <a:endCxn id="82" idx="2"/>
          </p:cNvCxnSpPr>
          <p:nvPr/>
        </p:nvCxnSpPr>
        <p:spPr>
          <a:xfrm>
            <a:off x="6999969" y="3828531"/>
            <a:ext cx="1501967" cy="1093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919088-ABA3-DA1A-C9BA-7395AD496A15}"/>
              </a:ext>
            </a:extLst>
          </p:cNvPr>
          <p:cNvCxnSpPr>
            <a:cxnSpLocks/>
            <a:stCxn id="81" idx="3"/>
            <a:endCxn id="83" idx="7"/>
          </p:cNvCxnSpPr>
          <p:nvPr/>
        </p:nvCxnSpPr>
        <p:spPr>
          <a:xfrm flipH="1">
            <a:off x="6979301" y="3120723"/>
            <a:ext cx="928419" cy="6579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3BAC6A5-2F22-B655-B3CC-85ACEA66E5AE}"/>
              </a:ext>
            </a:extLst>
          </p:cNvPr>
          <p:cNvCxnSpPr>
            <a:cxnSpLocks/>
          </p:cNvCxnSpPr>
          <p:nvPr/>
        </p:nvCxnSpPr>
        <p:spPr>
          <a:xfrm flipV="1">
            <a:off x="3652264" y="2434344"/>
            <a:ext cx="2866722" cy="54070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EA6681-084E-7F54-B748-C3F11DFE03B1}"/>
              </a:ext>
            </a:extLst>
          </p:cNvPr>
          <p:cNvCxnSpPr>
            <a:cxnSpLocks/>
          </p:cNvCxnSpPr>
          <p:nvPr/>
        </p:nvCxnSpPr>
        <p:spPr>
          <a:xfrm>
            <a:off x="3709997" y="3641371"/>
            <a:ext cx="2850976" cy="50046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904AC37-64F2-1835-9C40-CFF2CF1D0EF5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289665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2971D-8647-963C-9BB8-D5305EFB205E}"/>
              </a:ext>
            </a:extLst>
          </p:cNvPr>
          <p:cNvSpPr txBox="1"/>
          <p:nvPr/>
        </p:nvSpPr>
        <p:spPr>
          <a:xfrm>
            <a:off x="5140932" y="276906"/>
            <a:ext cx="175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1-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D8D82-2211-A6C7-7D7E-0F5E0398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19" y="2018392"/>
            <a:ext cx="5746490" cy="3810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566BA-0AB7-8151-1BAF-810B95FADF6F}"/>
              </a:ext>
            </a:extLst>
          </p:cNvPr>
          <p:cNvSpPr txBox="1"/>
          <p:nvPr/>
        </p:nvSpPr>
        <p:spPr>
          <a:xfrm>
            <a:off x="6457453" y="1938234"/>
            <a:ext cx="55508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  <a:cs typeface="Aldhabi" panose="020F0502020204030204" pitchFamily="34" charset="0"/>
              </a:rPr>
              <a:t>Sloan Digital Sky Survey (SDSS) is </a:t>
            </a:r>
            <a:r>
              <a:rPr lang="en-US" b="0" i="0" dirty="0">
                <a:solidFill>
                  <a:srgbClr val="262628"/>
                </a:solidFill>
                <a:effectLst/>
                <a:latin typeface="Inter"/>
              </a:rPr>
              <a:t>a multi-spectral </a:t>
            </a:r>
            <a:r>
              <a:rPr lang="en-US" b="1" i="0" dirty="0">
                <a:solidFill>
                  <a:srgbClr val="262628"/>
                </a:solidFill>
                <a:effectLst/>
                <a:latin typeface="Inter"/>
              </a:rPr>
              <a:t>imaging</a:t>
            </a:r>
            <a:r>
              <a:rPr lang="en-US" b="0" i="0" dirty="0">
                <a:solidFill>
                  <a:srgbClr val="262628"/>
                </a:solidFill>
                <a:effectLst/>
                <a:latin typeface="Inter"/>
              </a:rPr>
              <a:t> and </a:t>
            </a:r>
            <a:r>
              <a:rPr lang="en-US" b="1" i="0" dirty="0">
                <a:solidFill>
                  <a:srgbClr val="262628"/>
                </a:solidFill>
                <a:effectLst/>
                <a:latin typeface="Inter"/>
              </a:rPr>
              <a:t>spectroscopic redshift </a:t>
            </a:r>
            <a:r>
              <a:rPr lang="en-US" b="0" i="0" dirty="0">
                <a:solidFill>
                  <a:srgbClr val="262628"/>
                </a:solidFill>
                <a:effectLst/>
                <a:latin typeface="Inter"/>
              </a:rPr>
              <a:t>survey.</a:t>
            </a:r>
            <a:br>
              <a:rPr lang="en-US" b="0" i="0" dirty="0">
                <a:solidFill>
                  <a:srgbClr val="262628"/>
                </a:solidFill>
                <a:effectLst/>
                <a:latin typeface="Inter"/>
              </a:rPr>
            </a:br>
            <a:endParaRPr lang="en-US" b="0" i="0" dirty="0">
              <a:solidFill>
                <a:srgbClr val="262628"/>
              </a:solidFill>
              <a:effectLst/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262628"/>
                </a:solidFill>
                <a:effectLst/>
                <a:latin typeface="Inter"/>
              </a:rPr>
              <a:t>It uses a </a:t>
            </a:r>
            <a:r>
              <a:rPr lang="en-US" b="1" i="0" dirty="0">
                <a:solidFill>
                  <a:srgbClr val="262628"/>
                </a:solidFill>
                <a:effectLst/>
                <a:latin typeface="Inter"/>
              </a:rPr>
              <a:t>2.5-m wide-angle optical telescope </a:t>
            </a:r>
            <a:r>
              <a:rPr lang="en-US" b="0" i="0" dirty="0">
                <a:solidFill>
                  <a:srgbClr val="262628"/>
                </a:solidFill>
                <a:effectLst/>
                <a:latin typeface="Inter"/>
              </a:rPr>
              <a:t>at Apache Point Observatory (APO) in south-east New Mexico, USA.</a:t>
            </a:r>
            <a:br>
              <a:rPr lang="en-US" b="0" i="0" dirty="0">
                <a:solidFill>
                  <a:srgbClr val="262628"/>
                </a:solidFill>
                <a:effectLst/>
                <a:latin typeface="Inter"/>
              </a:rPr>
            </a:br>
            <a:endParaRPr lang="en-US" b="0" i="0" dirty="0">
              <a:solidFill>
                <a:srgbClr val="262628"/>
              </a:solidFill>
              <a:effectLst/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62628"/>
                </a:solidFill>
                <a:latin typeface="Inter"/>
              </a:rPr>
              <a:t>Started in the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year 2000 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and is still operating.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262628"/>
              </a:solidFill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62628"/>
                </a:solidFill>
                <a:latin typeface="Inter"/>
              </a:rPr>
              <a:t>Has led to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many scientific discoveries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, such us the production of high-precision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maps of cosmic expansion history 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and the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discovery of new celestial objects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 like brown dwarfs and distant quasars.</a:t>
            </a:r>
            <a:br>
              <a:rPr lang="en-US" dirty="0">
                <a:solidFill>
                  <a:srgbClr val="262628"/>
                </a:solidFill>
                <a:latin typeface="Inter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A8A50-C799-59AC-B5BB-650F7D01D8BB}"/>
              </a:ext>
            </a:extLst>
          </p:cNvPr>
          <p:cNvSpPr txBox="1"/>
          <p:nvPr/>
        </p:nvSpPr>
        <p:spPr>
          <a:xfrm>
            <a:off x="2385209" y="6022693"/>
            <a:ext cx="1343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SDSS</a:t>
            </a:r>
          </a:p>
        </p:txBody>
      </p:sp>
    </p:spTree>
    <p:extLst>
      <p:ext uri="{BB962C8B-B14F-4D97-AF65-F5344CB8AC3E}">
        <p14:creationId xmlns:p14="http://schemas.microsoft.com/office/powerpoint/2010/main" val="239672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ACFC45-D78B-D6B0-E5C8-2B5C19093B8D}"/>
              </a:ext>
            </a:extLst>
          </p:cNvPr>
          <p:cNvGrpSpPr/>
          <p:nvPr/>
        </p:nvGrpSpPr>
        <p:grpSpPr>
          <a:xfrm>
            <a:off x="446847" y="2133600"/>
            <a:ext cx="3498135" cy="3278777"/>
            <a:chOff x="298802" y="2151017"/>
            <a:chExt cx="3498135" cy="327877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D1B617-F064-83A8-D4DF-1717A4295662}"/>
                </a:ext>
              </a:extLst>
            </p:cNvPr>
            <p:cNvCxnSpPr/>
            <p:nvPr/>
          </p:nvCxnSpPr>
          <p:spPr>
            <a:xfrm>
              <a:off x="298802" y="5277394"/>
              <a:ext cx="34981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610FBB-3200-695A-F473-723FC7378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02" y="2151017"/>
              <a:ext cx="0" cy="3278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Multiply 17">
            <a:extLst>
              <a:ext uri="{FF2B5EF4-FFF2-40B4-BE49-F238E27FC236}">
                <a16:creationId xmlns:a16="http://schemas.microsoft.com/office/drawing/2014/main" id="{DE0FA66C-3F28-B198-EED9-13D3660779B5}"/>
              </a:ext>
            </a:extLst>
          </p:cNvPr>
          <p:cNvSpPr/>
          <p:nvPr/>
        </p:nvSpPr>
        <p:spPr>
          <a:xfrm>
            <a:off x="1336762" y="2342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73B8BE18-4B4B-F8C6-D0BA-366C84276045}"/>
              </a:ext>
            </a:extLst>
          </p:cNvPr>
          <p:cNvSpPr/>
          <p:nvPr/>
        </p:nvSpPr>
        <p:spPr>
          <a:xfrm>
            <a:off x="904869" y="27477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47FDFE0C-72A3-726B-5D7B-014496596911}"/>
              </a:ext>
            </a:extLst>
          </p:cNvPr>
          <p:cNvSpPr/>
          <p:nvPr/>
        </p:nvSpPr>
        <p:spPr>
          <a:xfrm>
            <a:off x="1341116" y="282249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EE5CD380-B032-8294-B1CC-AFEAF2FC28D9}"/>
              </a:ext>
            </a:extLst>
          </p:cNvPr>
          <p:cNvSpPr/>
          <p:nvPr/>
        </p:nvSpPr>
        <p:spPr>
          <a:xfrm>
            <a:off x="804719" y="312204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3DF63528-19F3-266C-B206-F4F186EAC599}"/>
              </a:ext>
            </a:extLst>
          </p:cNvPr>
          <p:cNvSpPr/>
          <p:nvPr/>
        </p:nvSpPr>
        <p:spPr>
          <a:xfrm>
            <a:off x="1624965" y="259531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53970C71-4B63-2A3F-C173-DE775B685A25}"/>
              </a:ext>
            </a:extLst>
          </p:cNvPr>
          <p:cNvSpPr/>
          <p:nvPr/>
        </p:nvSpPr>
        <p:spPr>
          <a:xfrm>
            <a:off x="1362887" y="324418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54F39F7D-1C64-81D5-6ADB-09C49CD12A3D}"/>
              </a:ext>
            </a:extLst>
          </p:cNvPr>
          <p:cNvSpPr/>
          <p:nvPr/>
        </p:nvSpPr>
        <p:spPr>
          <a:xfrm>
            <a:off x="1825262" y="300904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E44D85A-927B-0426-C3D5-BB1132260783}"/>
              </a:ext>
            </a:extLst>
          </p:cNvPr>
          <p:cNvSpPr/>
          <p:nvPr/>
        </p:nvSpPr>
        <p:spPr>
          <a:xfrm>
            <a:off x="1816553" y="344424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1C0B9844-B7C9-B1B6-B96B-4C5ECE2E40B5}"/>
              </a:ext>
            </a:extLst>
          </p:cNvPr>
          <p:cNvSpPr/>
          <p:nvPr/>
        </p:nvSpPr>
        <p:spPr>
          <a:xfrm>
            <a:off x="1136465" y="354530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12F4BE0F-548E-080D-1502-3AC3046AD952}"/>
              </a:ext>
            </a:extLst>
          </p:cNvPr>
          <p:cNvSpPr/>
          <p:nvPr/>
        </p:nvSpPr>
        <p:spPr>
          <a:xfrm>
            <a:off x="1567948" y="36316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6FC180A9-C697-2C71-E187-253B777FF899}"/>
              </a:ext>
            </a:extLst>
          </p:cNvPr>
          <p:cNvSpPr/>
          <p:nvPr/>
        </p:nvSpPr>
        <p:spPr>
          <a:xfrm>
            <a:off x="974537" y="2382251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50298D8E-2D7C-9686-6296-DBC373D8A54B}"/>
              </a:ext>
            </a:extLst>
          </p:cNvPr>
          <p:cNvSpPr/>
          <p:nvPr/>
        </p:nvSpPr>
        <p:spPr>
          <a:xfrm>
            <a:off x="811661" y="37146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50814D2E-71D7-F2E9-4436-318166FD3A18}"/>
              </a:ext>
            </a:extLst>
          </p:cNvPr>
          <p:cNvSpPr/>
          <p:nvPr/>
        </p:nvSpPr>
        <p:spPr>
          <a:xfrm>
            <a:off x="1174834" y="401556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EE7A1E2-CB19-A9CF-B6D1-310F9E54BD68}"/>
              </a:ext>
            </a:extLst>
          </p:cNvPr>
          <p:cNvSpPr/>
          <p:nvPr/>
        </p:nvSpPr>
        <p:spPr>
          <a:xfrm>
            <a:off x="2055217" y="3202699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D3CC01E7-3943-3D73-E088-B9E220BF9ED8}"/>
              </a:ext>
            </a:extLst>
          </p:cNvPr>
          <p:cNvSpPr/>
          <p:nvPr/>
        </p:nvSpPr>
        <p:spPr>
          <a:xfrm>
            <a:off x="804719" y="4123450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E4438D76-0ABC-7E0A-28A7-36D2E637F891}"/>
              </a:ext>
            </a:extLst>
          </p:cNvPr>
          <p:cNvSpPr/>
          <p:nvPr/>
        </p:nvSpPr>
        <p:spPr>
          <a:xfrm>
            <a:off x="1900918" y="388929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A331B493-EE8C-E1D5-B309-3105C57E8A80}"/>
              </a:ext>
            </a:extLst>
          </p:cNvPr>
          <p:cNvSpPr/>
          <p:nvPr/>
        </p:nvSpPr>
        <p:spPr>
          <a:xfrm>
            <a:off x="2009779" y="2620027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B95951FA-994D-AE77-16C9-CADCA21B0C85}"/>
              </a:ext>
            </a:extLst>
          </p:cNvPr>
          <p:cNvSpPr/>
          <p:nvPr/>
        </p:nvSpPr>
        <p:spPr>
          <a:xfrm>
            <a:off x="1621016" y="4064736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A2E78940-B7C1-AE99-2A15-610C7E6306EC}"/>
              </a:ext>
            </a:extLst>
          </p:cNvPr>
          <p:cNvSpPr/>
          <p:nvPr/>
        </p:nvSpPr>
        <p:spPr>
          <a:xfrm>
            <a:off x="1467799" y="4415523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816C63A9-BDBF-5B32-1BEC-3E11885388DF}"/>
              </a:ext>
            </a:extLst>
          </p:cNvPr>
          <p:cNvSpPr/>
          <p:nvPr/>
        </p:nvSpPr>
        <p:spPr>
          <a:xfrm>
            <a:off x="2095765" y="4105064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FF5EDD58-A32C-C607-1A21-81EF9010A10F}"/>
              </a:ext>
            </a:extLst>
          </p:cNvPr>
          <p:cNvSpPr/>
          <p:nvPr/>
        </p:nvSpPr>
        <p:spPr>
          <a:xfrm>
            <a:off x="1074685" y="454965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4A27D77B-116F-2715-7E86-7040EFC3CA79}"/>
              </a:ext>
            </a:extLst>
          </p:cNvPr>
          <p:cNvSpPr/>
          <p:nvPr/>
        </p:nvSpPr>
        <p:spPr>
          <a:xfrm>
            <a:off x="2436498" y="4390962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F0485B-B10D-4C72-AA2A-0B110ACC0C45}"/>
              </a:ext>
            </a:extLst>
          </p:cNvPr>
          <p:cNvSpPr/>
          <p:nvPr/>
        </p:nvSpPr>
        <p:spPr>
          <a:xfrm>
            <a:off x="2935304" y="301777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B6383C-28B2-0408-4856-0F28C5741826}"/>
              </a:ext>
            </a:extLst>
          </p:cNvPr>
          <p:cNvSpPr/>
          <p:nvPr/>
        </p:nvSpPr>
        <p:spPr>
          <a:xfrm>
            <a:off x="3280007" y="317361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519901-8E6C-0DDE-4719-CFD25A1D7E56}"/>
              </a:ext>
            </a:extLst>
          </p:cNvPr>
          <p:cNvSpPr/>
          <p:nvPr/>
        </p:nvSpPr>
        <p:spPr>
          <a:xfrm>
            <a:off x="3511820" y="3455247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C1E887-8BAA-A44C-F4B9-68226512A67A}"/>
              </a:ext>
            </a:extLst>
          </p:cNvPr>
          <p:cNvSpPr/>
          <p:nvPr/>
        </p:nvSpPr>
        <p:spPr>
          <a:xfrm>
            <a:off x="2987589" y="3429385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8F997ED2-EE31-F7B0-67FB-9519387AE270}"/>
              </a:ext>
            </a:extLst>
          </p:cNvPr>
          <p:cNvSpPr/>
          <p:nvPr/>
        </p:nvSpPr>
        <p:spPr>
          <a:xfrm>
            <a:off x="704570" y="5668765"/>
            <a:ext cx="200297" cy="25254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F4C549C-1E65-B049-7FB2-90AACAC0161C}"/>
              </a:ext>
            </a:extLst>
          </p:cNvPr>
          <p:cNvSpPr/>
          <p:nvPr/>
        </p:nvSpPr>
        <p:spPr>
          <a:xfrm>
            <a:off x="730842" y="6226926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3F88FB-BAD6-6D2B-82CA-4BF4E9768B9B}"/>
              </a:ext>
            </a:extLst>
          </p:cNvPr>
          <p:cNvSpPr txBox="1"/>
          <p:nvPr/>
        </p:nvSpPr>
        <p:spPr>
          <a:xfrm>
            <a:off x="879429" y="5640174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Majority class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FDFA0-558D-82E8-1073-E0C73A8A2F4C}"/>
              </a:ext>
            </a:extLst>
          </p:cNvPr>
          <p:cNvSpPr txBox="1"/>
          <p:nvPr/>
        </p:nvSpPr>
        <p:spPr>
          <a:xfrm>
            <a:off x="861320" y="6140467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skerville" panose="02020502070401020303" pitchFamily="18" charset="0"/>
                <a:ea typeface="Baskerville" panose="02020502070401020303" pitchFamily="18" charset="0"/>
              </a:rPr>
              <a:t>Minority class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EE32A12-8B77-B711-3117-BDF85B1A2851}"/>
              </a:ext>
            </a:extLst>
          </p:cNvPr>
          <p:cNvSpPr/>
          <p:nvPr/>
        </p:nvSpPr>
        <p:spPr>
          <a:xfrm>
            <a:off x="6455423" y="2524748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B65C9D9-FDE9-E816-E5B7-C8AB57E1064C}"/>
              </a:ext>
            </a:extLst>
          </p:cNvPr>
          <p:cNvSpPr/>
          <p:nvPr/>
        </p:nvSpPr>
        <p:spPr>
          <a:xfrm>
            <a:off x="7887052" y="3000261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04B8368-0121-20EC-FE63-80B50A1EDA6A}"/>
              </a:ext>
            </a:extLst>
          </p:cNvPr>
          <p:cNvSpPr/>
          <p:nvPr/>
        </p:nvSpPr>
        <p:spPr>
          <a:xfrm>
            <a:off x="8501936" y="3867279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815EDC8-08C7-25B5-7754-611FE243AE94}"/>
              </a:ext>
            </a:extLst>
          </p:cNvPr>
          <p:cNvSpPr/>
          <p:nvPr/>
        </p:nvSpPr>
        <p:spPr>
          <a:xfrm>
            <a:off x="6858839" y="3757966"/>
            <a:ext cx="141130" cy="1411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6BE098-1F54-9AB9-E34F-598EF18CABE6}"/>
              </a:ext>
            </a:extLst>
          </p:cNvPr>
          <p:cNvSpPr/>
          <p:nvPr/>
        </p:nvSpPr>
        <p:spPr>
          <a:xfrm>
            <a:off x="2817218" y="2979148"/>
            <a:ext cx="927468" cy="6897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09663A-A9D8-E39E-C11C-5CE4EC2DAE53}"/>
              </a:ext>
            </a:extLst>
          </p:cNvPr>
          <p:cNvSpPr/>
          <p:nvPr/>
        </p:nvSpPr>
        <p:spPr>
          <a:xfrm>
            <a:off x="6334141" y="2434344"/>
            <a:ext cx="2400555" cy="17074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359E00-608B-6ECA-D4DB-1AAAB3D10F00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>
            <a:off x="6525988" y="2665878"/>
            <a:ext cx="403416" cy="10920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D30B6-9221-197D-3A8C-D2D4E2E292F0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>
            <a:off x="6596553" y="2595313"/>
            <a:ext cx="1290499" cy="475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82A247-DAEB-B0D7-A1AF-4FC54D6E5804}"/>
              </a:ext>
            </a:extLst>
          </p:cNvPr>
          <p:cNvCxnSpPr>
            <a:cxnSpLocks/>
            <a:stCxn id="80" idx="5"/>
            <a:endCxn id="82" idx="2"/>
          </p:cNvCxnSpPr>
          <p:nvPr/>
        </p:nvCxnSpPr>
        <p:spPr>
          <a:xfrm>
            <a:off x="6575885" y="2645210"/>
            <a:ext cx="1926051" cy="12926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F2D60C4-B60B-ACBB-2367-67F1E42F80FB}"/>
              </a:ext>
            </a:extLst>
          </p:cNvPr>
          <p:cNvCxnSpPr>
            <a:cxnSpLocks/>
          </p:cNvCxnSpPr>
          <p:nvPr/>
        </p:nvCxnSpPr>
        <p:spPr>
          <a:xfrm>
            <a:off x="8019200" y="3135323"/>
            <a:ext cx="491719" cy="82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6D07B-51AC-62A8-8439-060CB038AE35}"/>
              </a:ext>
            </a:extLst>
          </p:cNvPr>
          <p:cNvCxnSpPr>
            <a:cxnSpLocks/>
            <a:stCxn id="83" idx="6"/>
            <a:endCxn id="82" idx="2"/>
          </p:cNvCxnSpPr>
          <p:nvPr/>
        </p:nvCxnSpPr>
        <p:spPr>
          <a:xfrm>
            <a:off x="6999969" y="3828531"/>
            <a:ext cx="1501967" cy="1093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919088-ABA3-DA1A-C9BA-7395AD496A15}"/>
              </a:ext>
            </a:extLst>
          </p:cNvPr>
          <p:cNvCxnSpPr>
            <a:cxnSpLocks/>
            <a:stCxn id="81" idx="3"/>
            <a:endCxn id="83" idx="7"/>
          </p:cNvCxnSpPr>
          <p:nvPr/>
        </p:nvCxnSpPr>
        <p:spPr>
          <a:xfrm flipH="1">
            <a:off x="6979301" y="3120723"/>
            <a:ext cx="928419" cy="6579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3BAC6A5-2F22-B655-B3CC-85ACEA66E5AE}"/>
              </a:ext>
            </a:extLst>
          </p:cNvPr>
          <p:cNvCxnSpPr>
            <a:cxnSpLocks/>
          </p:cNvCxnSpPr>
          <p:nvPr/>
        </p:nvCxnSpPr>
        <p:spPr>
          <a:xfrm flipV="1">
            <a:off x="3652264" y="2434344"/>
            <a:ext cx="2866722" cy="540704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EA6681-084E-7F54-B748-C3F11DFE03B1}"/>
              </a:ext>
            </a:extLst>
          </p:cNvPr>
          <p:cNvCxnSpPr>
            <a:cxnSpLocks/>
          </p:cNvCxnSpPr>
          <p:nvPr/>
        </p:nvCxnSpPr>
        <p:spPr>
          <a:xfrm>
            <a:off x="3709997" y="3641371"/>
            <a:ext cx="2850976" cy="50046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65BC9E2-7BE3-1E87-18C6-23DB3336447F}"/>
              </a:ext>
            </a:extLst>
          </p:cNvPr>
          <p:cNvSpPr/>
          <p:nvPr/>
        </p:nvSpPr>
        <p:spPr>
          <a:xfrm>
            <a:off x="6566902" y="2893535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D15AF-5729-1EE8-E6E6-3531469EF2B5}"/>
              </a:ext>
            </a:extLst>
          </p:cNvPr>
          <p:cNvSpPr/>
          <p:nvPr/>
        </p:nvSpPr>
        <p:spPr>
          <a:xfrm>
            <a:off x="6747243" y="3385576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174C6-B339-1F29-063A-79554E80E1FB}"/>
              </a:ext>
            </a:extLst>
          </p:cNvPr>
          <p:cNvSpPr/>
          <p:nvPr/>
        </p:nvSpPr>
        <p:spPr>
          <a:xfrm>
            <a:off x="7033860" y="2946682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F27F2-57EF-41D6-7057-3C2BB63FA0C1}"/>
              </a:ext>
            </a:extLst>
          </p:cNvPr>
          <p:cNvSpPr/>
          <p:nvPr/>
        </p:nvSpPr>
        <p:spPr>
          <a:xfrm>
            <a:off x="7323680" y="2816500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D1426E-F519-1D02-7C71-651E0B52144F}"/>
              </a:ext>
            </a:extLst>
          </p:cNvPr>
          <p:cNvSpPr/>
          <p:nvPr/>
        </p:nvSpPr>
        <p:spPr>
          <a:xfrm>
            <a:off x="7283832" y="3796714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9D1B2-1D65-B7D1-E85C-CD41C51A5AB3}"/>
              </a:ext>
            </a:extLst>
          </p:cNvPr>
          <p:cNvSpPr/>
          <p:nvPr/>
        </p:nvSpPr>
        <p:spPr>
          <a:xfrm>
            <a:off x="7948635" y="3845095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C41986-5C04-65A9-1837-F58F90C0E7C9}"/>
              </a:ext>
            </a:extLst>
          </p:cNvPr>
          <p:cNvSpPr/>
          <p:nvPr/>
        </p:nvSpPr>
        <p:spPr>
          <a:xfrm>
            <a:off x="7865037" y="3499950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8BD263-3318-0CE4-56D0-291BD36B603B}"/>
              </a:ext>
            </a:extLst>
          </p:cNvPr>
          <p:cNvSpPr/>
          <p:nvPr/>
        </p:nvSpPr>
        <p:spPr>
          <a:xfrm>
            <a:off x="8139576" y="3336912"/>
            <a:ext cx="141130" cy="14113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DFB00C-833C-7301-00FB-8BC035F5D63D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FA1DF7-10F7-406B-0277-90DCE58C7FF5}"/>
              </a:ext>
            </a:extLst>
          </p:cNvPr>
          <p:cNvGrpSpPr/>
          <p:nvPr/>
        </p:nvGrpSpPr>
        <p:grpSpPr>
          <a:xfrm>
            <a:off x="6757609" y="4579791"/>
            <a:ext cx="1814892" cy="802838"/>
            <a:chOff x="9824708" y="2478436"/>
            <a:chExt cx="1814892" cy="80283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04D323-A72E-8900-06F6-E45CF85B2318}"/>
                </a:ext>
              </a:extLst>
            </p:cNvPr>
            <p:cNvSpPr/>
            <p:nvPr/>
          </p:nvSpPr>
          <p:spPr>
            <a:xfrm>
              <a:off x="9824708" y="2554823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57373A6-FD1A-5E01-DD5D-6F71A52B4420}"/>
                </a:ext>
              </a:extLst>
            </p:cNvPr>
            <p:cNvSpPr/>
            <p:nvPr/>
          </p:nvSpPr>
          <p:spPr>
            <a:xfrm>
              <a:off x="9824708" y="3042589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8F94C9-251B-99E8-8177-BEE12DA3E5D2}"/>
                </a:ext>
              </a:extLst>
            </p:cNvPr>
            <p:cNvSpPr txBox="1"/>
            <p:nvPr/>
          </p:nvSpPr>
          <p:spPr>
            <a:xfrm>
              <a:off x="9998216" y="2478436"/>
              <a:ext cx="1295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Real data point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2898FC-5604-0378-369A-FF7773DA3F13}"/>
                </a:ext>
              </a:extLst>
            </p:cNvPr>
            <p:cNvSpPr txBox="1"/>
            <p:nvPr/>
          </p:nvSpPr>
          <p:spPr>
            <a:xfrm>
              <a:off x="9996330" y="2973497"/>
              <a:ext cx="1643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Synthetic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09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C276FC-48B3-379F-5444-CA3740D3E486}"/>
              </a:ext>
            </a:extLst>
          </p:cNvPr>
          <p:cNvGrpSpPr/>
          <p:nvPr/>
        </p:nvGrpSpPr>
        <p:grpSpPr>
          <a:xfrm>
            <a:off x="4760169" y="1978352"/>
            <a:ext cx="7285916" cy="4704550"/>
            <a:chOff x="2409582" y="1850968"/>
            <a:chExt cx="7285916" cy="470455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4B89F16-EF12-CD3A-3D72-55F50DD54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502" y="1850968"/>
              <a:ext cx="7198996" cy="455758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1983EF-7688-9455-E826-ACFAEE7668CF}"/>
                </a:ext>
              </a:extLst>
            </p:cNvPr>
            <p:cNvSpPr txBox="1"/>
            <p:nvPr/>
          </p:nvSpPr>
          <p:spPr>
            <a:xfrm>
              <a:off x="3751045" y="3892546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47,556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59E099-4E53-72EB-FD7F-87E0308A4901}"/>
                </a:ext>
              </a:extLst>
            </p:cNvPr>
            <p:cNvSpPr txBox="1"/>
            <p:nvPr/>
          </p:nvSpPr>
          <p:spPr>
            <a:xfrm>
              <a:off x="5970064" y="3892546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47,556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D43AA2-C644-AE7F-92E2-96E2000EB894}"/>
                </a:ext>
              </a:extLst>
            </p:cNvPr>
            <p:cNvSpPr txBox="1"/>
            <p:nvPr/>
          </p:nvSpPr>
          <p:spPr>
            <a:xfrm>
              <a:off x="8043170" y="3892546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47,556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4E6A69-1179-A0E6-513C-C8B648197CA4}"/>
                </a:ext>
              </a:extLst>
            </p:cNvPr>
            <p:cNvSpPr txBox="1"/>
            <p:nvPr/>
          </p:nvSpPr>
          <p:spPr>
            <a:xfrm>
              <a:off x="3869533" y="6186186"/>
              <a:ext cx="806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Galaxy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268EC4-7B94-0B0B-A76C-D18BB8084E02}"/>
                </a:ext>
              </a:extLst>
            </p:cNvPr>
            <p:cNvSpPr txBox="1"/>
            <p:nvPr/>
          </p:nvSpPr>
          <p:spPr>
            <a:xfrm>
              <a:off x="5921607" y="6176769"/>
              <a:ext cx="8531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Quasar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255254-B554-BE0F-58A0-F3F126480365}"/>
                </a:ext>
              </a:extLst>
            </p:cNvPr>
            <p:cNvSpPr txBox="1"/>
            <p:nvPr/>
          </p:nvSpPr>
          <p:spPr>
            <a:xfrm>
              <a:off x="8267712" y="6186186"/>
              <a:ext cx="5553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Star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FF9B30-8A40-E1C4-4EBD-D973E88D635B}"/>
                </a:ext>
              </a:extLst>
            </p:cNvPr>
            <p:cNvSpPr txBox="1"/>
            <p:nvPr/>
          </p:nvSpPr>
          <p:spPr>
            <a:xfrm rot="16200000">
              <a:off x="2220043" y="3877442"/>
              <a:ext cx="7484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87D83D6-7F4B-4D85-CDDB-4C486E06D846}"/>
              </a:ext>
            </a:extLst>
          </p:cNvPr>
          <p:cNvGrpSpPr/>
          <p:nvPr/>
        </p:nvGrpSpPr>
        <p:grpSpPr>
          <a:xfrm>
            <a:off x="0" y="2270286"/>
            <a:ext cx="3023626" cy="4013858"/>
            <a:chOff x="-115048" y="2104916"/>
            <a:chExt cx="3023626" cy="401385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1D34B1B-6425-04BF-5A7A-B939A7E06393}"/>
                </a:ext>
              </a:extLst>
            </p:cNvPr>
            <p:cNvSpPr txBox="1"/>
            <p:nvPr/>
          </p:nvSpPr>
          <p:spPr>
            <a:xfrm>
              <a:off x="171034" y="2639088"/>
              <a:ext cx="843881" cy="286232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DDA4841-9742-1CF2-269F-0A54C8B8090D}"/>
                </a:ext>
              </a:extLst>
            </p:cNvPr>
            <p:cNvSpPr txBox="1"/>
            <p:nvPr/>
          </p:nvSpPr>
          <p:spPr>
            <a:xfrm>
              <a:off x="1838609" y="2539766"/>
              <a:ext cx="843881" cy="230832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3C2D94-95AC-AE4B-DC8D-72DDE5FCEBB1}"/>
                </a:ext>
              </a:extLst>
            </p:cNvPr>
            <p:cNvSpPr txBox="1"/>
            <p:nvPr/>
          </p:nvSpPr>
          <p:spPr>
            <a:xfrm>
              <a:off x="1838608" y="5027717"/>
              <a:ext cx="843881" cy="646331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</a:p>
            <a:p>
              <a:r>
                <a:rPr lang="en-US" dirty="0"/>
                <a:t>…………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2244C99-9A20-9745-7855-2ABF8DCB8030}"/>
                </a:ext>
              </a:extLst>
            </p:cNvPr>
            <p:cNvCxnSpPr>
              <a:stCxn id="73" idx="3"/>
              <a:endCxn id="77" idx="1"/>
            </p:cNvCxnSpPr>
            <p:nvPr/>
          </p:nvCxnSpPr>
          <p:spPr>
            <a:xfrm flipV="1">
              <a:off x="1014915" y="3693928"/>
              <a:ext cx="823694" cy="376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EA314E-BC42-8B02-927F-DDBB495E8A91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1014914" y="4070249"/>
              <a:ext cx="823694" cy="1280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88E44E6-A22C-D30A-6DB6-37434EC54D0C}"/>
                </a:ext>
              </a:extLst>
            </p:cNvPr>
            <p:cNvSpPr txBox="1"/>
            <p:nvPr/>
          </p:nvSpPr>
          <p:spPr>
            <a:xfrm>
              <a:off x="-115048" y="2228036"/>
              <a:ext cx="1559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Scaled data set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2AB1AF6-0D19-C172-71C9-DD5E48B8B4D5}"/>
                </a:ext>
              </a:extLst>
            </p:cNvPr>
            <p:cNvSpPr txBox="1"/>
            <p:nvPr/>
          </p:nvSpPr>
          <p:spPr>
            <a:xfrm>
              <a:off x="1612518" y="2104916"/>
              <a:ext cx="12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set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F900EA-CC9D-EA4A-C02A-449736F34E72}"/>
                </a:ext>
              </a:extLst>
            </p:cNvPr>
            <p:cNvSpPr txBox="1"/>
            <p:nvPr/>
          </p:nvSpPr>
          <p:spPr>
            <a:xfrm>
              <a:off x="1825717" y="5749442"/>
              <a:ext cx="869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Test set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4CB4E2F-3F4E-C9B0-0BFE-DE5BFF930889}"/>
                    </a:ext>
                  </a:extLst>
                </p:cNvPr>
                <p:cNvSpPr txBox="1"/>
                <p:nvPr/>
              </p:nvSpPr>
              <p:spPr>
                <a:xfrm rot="20270042">
                  <a:off x="1179573" y="3605089"/>
                  <a:ext cx="5145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4CB4E2F-3F4E-C9B0-0BFE-DE5BFF930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70042">
                  <a:off x="1179573" y="3605089"/>
                  <a:ext cx="51456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r="-10417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ACACCDB-1C2D-3616-DFED-8313752B1E65}"/>
                    </a:ext>
                  </a:extLst>
                </p:cNvPr>
                <p:cNvSpPr txBox="1"/>
                <p:nvPr/>
              </p:nvSpPr>
              <p:spPr>
                <a:xfrm rot="3496105">
                  <a:off x="1087295" y="4694331"/>
                  <a:ext cx="514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0%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ACACCDB-1C2D-3616-DFED-8313752B1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496105">
                  <a:off x="1087295" y="4694331"/>
                  <a:ext cx="51456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317" t="-4255" r="-2439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Striped Right Arrow 95">
            <a:extLst>
              <a:ext uri="{FF2B5EF4-FFF2-40B4-BE49-F238E27FC236}">
                <a16:creationId xmlns:a16="http://schemas.microsoft.com/office/drawing/2014/main" id="{E21DB998-4645-3C0D-7DDA-FCE8CEECCF55}"/>
              </a:ext>
            </a:extLst>
          </p:cNvPr>
          <p:cNvSpPr/>
          <p:nvPr/>
        </p:nvSpPr>
        <p:spPr>
          <a:xfrm>
            <a:off x="3448436" y="3630620"/>
            <a:ext cx="1118700" cy="36933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72C7719-A0A2-FD55-C85C-5D3B12104615}"/>
              </a:ext>
            </a:extLst>
          </p:cNvPr>
          <p:cNvSpPr txBox="1"/>
          <p:nvPr/>
        </p:nvSpPr>
        <p:spPr>
          <a:xfrm>
            <a:off x="3433450" y="335036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SMOTE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82FA9D-B43F-0AD5-0E34-086B9744BA94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2597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3CFAB1-6C48-2DA6-667F-9275A9E32525}"/>
              </a:ext>
            </a:extLst>
          </p:cNvPr>
          <p:cNvGrpSpPr/>
          <p:nvPr/>
        </p:nvGrpSpPr>
        <p:grpSpPr>
          <a:xfrm>
            <a:off x="2785206" y="1799615"/>
            <a:ext cx="5635557" cy="1998710"/>
            <a:chOff x="2328006" y="1994168"/>
            <a:chExt cx="5635557" cy="19987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76A9F9-4901-BAFC-1939-742706CA90B2}"/>
                </a:ext>
              </a:extLst>
            </p:cNvPr>
            <p:cNvCxnSpPr>
              <a:cxnSpLocks/>
            </p:cNvCxnSpPr>
            <p:nvPr/>
          </p:nvCxnSpPr>
          <p:spPr>
            <a:xfrm>
              <a:off x="3346315" y="1994170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76AC324-EE2C-7B8F-6217-E2516C513FDB}"/>
                </a:ext>
              </a:extLst>
            </p:cNvPr>
            <p:cNvSpPr/>
            <p:nvPr/>
          </p:nvSpPr>
          <p:spPr>
            <a:xfrm>
              <a:off x="328000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43A2B-E464-585C-F576-3CF0177EADEF}"/>
                </a:ext>
              </a:extLst>
            </p:cNvPr>
            <p:cNvSpPr/>
            <p:nvPr/>
          </p:nvSpPr>
          <p:spPr>
            <a:xfrm>
              <a:off x="513605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4E0569-999E-DA56-135D-A6939C4FB02E}"/>
                </a:ext>
              </a:extLst>
            </p:cNvPr>
            <p:cNvSpPr/>
            <p:nvPr/>
          </p:nvSpPr>
          <p:spPr>
            <a:xfrm>
              <a:off x="699210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2F2A41-FD5A-CC9B-C7B2-9C0CBC1A7A23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80" y="1994169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7516A9-AE01-2E77-7337-6C43A9EAA2A9}"/>
                </a:ext>
              </a:extLst>
            </p:cNvPr>
            <p:cNvCxnSpPr>
              <a:cxnSpLocks/>
            </p:cNvCxnSpPr>
            <p:nvPr/>
          </p:nvCxnSpPr>
          <p:spPr>
            <a:xfrm>
              <a:off x="7060445" y="1994168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40A897-B16A-0D29-9A23-174D68241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8006" y="3234454"/>
              <a:ext cx="563555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2A26E9-F027-EC86-DF82-6BBB567B1252}"/>
                </a:ext>
              </a:extLst>
            </p:cNvPr>
            <p:cNvSpPr/>
            <p:nvPr/>
          </p:nvSpPr>
          <p:spPr>
            <a:xfrm>
              <a:off x="3695170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70D66-8CDD-1CBB-76E0-4C18ABE628EE}"/>
                </a:ext>
              </a:extLst>
            </p:cNvPr>
            <p:cNvSpPr/>
            <p:nvPr/>
          </p:nvSpPr>
          <p:spPr>
            <a:xfrm>
              <a:off x="4110333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751E21-D1EB-799E-9008-47C2668AB990}"/>
                </a:ext>
              </a:extLst>
            </p:cNvPr>
            <p:cNvSpPr/>
            <p:nvPr/>
          </p:nvSpPr>
          <p:spPr>
            <a:xfrm>
              <a:off x="4525496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547118-DAA2-8292-E9A3-18F968D8D06C}"/>
                </a:ext>
              </a:extLst>
            </p:cNvPr>
            <p:cNvSpPr/>
            <p:nvPr/>
          </p:nvSpPr>
          <p:spPr>
            <a:xfrm>
              <a:off x="5932681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87DB8A-7AC4-1602-428E-68D8591D101B}"/>
                </a:ext>
              </a:extLst>
            </p:cNvPr>
            <p:cNvSpPr/>
            <p:nvPr/>
          </p:nvSpPr>
          <p:spPr>
            <a:xfrm>
              <a:off x="6193256" y="3178488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72F56-D61E-52BF-604B-CC6AE5D829F3}"/>
                </a:ext>
              </a:extLst>
            </p:cNvPr>
            <p:cNvSpPr txBox="1"/>
            <p:nvPr/>
          </p:nvSpPr>
          <p:spPr>
            <a:xfrm>
              <a:off x="3160207" y="362354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C30699-AD46-D353-06F3-DFE4B86E493F}"/>
                </a:ext>
              </a:extLst>
            </p:cNvPr>
            <p:cNvSpPr txBox="1"/>
            <p:nvPr/>
          </p:nvSpPr>
          <p:spPr>
            <a:xfrm>
              <a:off x="6874336" y="362353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+1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DB1E15-4F36-7109-C5F2-012A9DCD544F}"/>
                </a:ext>
              </a:extLst>
            </p:cNvPr>
            <p:cNvSpPr txBox="1"/>
            <p:nvPr/>
          </p:nvSpPr>
          <p:spPr>
            <a:xfrm>
              <a:off x="5054842" y="36235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0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E07A62D-4DE9-4B44-AF1B-77B0535C7DE8}"/>
              </a:ext>
            </a:extLst>
          </p:cNvPr>
          <p:cNvSpPr txBox="1"/>
          <p:nvPr/>
        </p:nvSpPr>
        <p:spPr>
          <a:xfrm>
            <a:off x="3122605" y="3930309"/>
            <a:ext cx="537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SMOTE caused a slight change in the mean and the std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355515-6534-FBFA-39F5-B5A7C5DB2EBE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146368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65E-D103-CDCC-8266-7C250AAB6F2F}"/>
              </a:ext>
            </a:extLst>
          </p:cNvPr>
          <p:cNvSpPr txBox="1"/>
          <p:nvPr/>
        </p:nvSpPr>
        <p:spPr>
          <a:xfrm>
            <a:off x="171034" y="1112038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SMOTE : Synthetic Minority Oversampling Technique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3CFAB1-6C48-2DA6-667F-9275A9E32525}"/>
              </a:ext>
            </a:extLst>
          </p:cNvPr>
          <p:cNvGrpSpPr/>
          <p:nvPr/>
        </p:nvGrpSpPr>
        <p:grpSpPr>
          <a:xfrm>
            <a:off x="2785206" y="1799615"/>
            <a:ext cx="5635557" cy="1998710"/>
            <a:chOff x="2328006" y="1994168"/>
            <a:chExt cx="5635557" cy="19987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76A9F9-4901-BAFC-1939-742706CA90B2}"/>
                </a:ext>
              </a:extLst>
            </p:cNvPr>
            <p:cNvCxnSpPr>
              <a:cxnSpLocks/>
            </p:cNvCxnSpPr>
            <p:nvPr/>
          </p:nvCxnSpPr>
          <p:spPr>
            <a:xfrm>
              <a:off x="3346315" y="1994170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76AC324-EE2C-7B8F-6217-E2516C513FDB}"/>
                </a:ext>
              </a:extLst>
            </p:cNvPr>
            <p:cNvSpPr/>
            <p:nvPr/>
          </p:nvSpPr>
          <p:spPr>
            <a:xfrm>
              <a:off x="328000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43A2B-E464-585C-F576-3CF0177EADEF}"/>
                </a:ext>
              </a:extLst>
            </p:cNvPr>
            <p:cNvSpPr/>
            <p:nvPr/>
          </p:nvSpPr>
          <p:spPr>
            <a:xfrm>
              <a:off x="513605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4E0569-999E-DA56-135D-A6939C4FB02E}"/>
                </a:ext>
              </a:extLst>
            </p:cNvPr>
            <p:cNvSpPr/>
            <p:nvPr/>
          </p:nvSpPr>
          <p:spPr>
            <a:xfrm>
              <a:off x="6992107" y="3173617"/>
              <a:ext cx="141130" cy="1411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2F2A41-FD5A-CC9B-C7B2-9C0CBC1A7A23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80" y="1994169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7516A9-AE01-2E77-7337-6C43A9EAA2A9}"/>
                </a:ext>
              </a:extLst>
            </p:cNvPr>
            <p:cNvCxnSpPr>
              <a:cxnSpLocks/>
            </p:cNvCxnSpPr>
            <p:nvPr/>
          </p:nvCxnSpPr>
          <p:spPr>
            <a:xfrm>
              <a:off x="7060445" y="1994168"/>
              <a:ext cx="0" cy="16926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40A897-B16A-0D29-9A23-174D68241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8006" y="3234454"/>
              <a:ext cx="563555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2A26E9-F027-EC86-DF82-6BBB567B1252}"/>
                </a:ext>
              </a:extLst>
            </p:cNvPr>
            <p:cNvSpPr/>
            <p:nvPr/>
          </p:nvSpPr>
          <p:spPr>
            <a:xfrm>
              <a:off x="3695170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70D66-8CDD-1CBB-76E0-4C18ABE628EE}"/>
                </a:ext>
              </a:extLst>
            </p:cNvPr>
            <p:cNvSpPr/>
            <p:nvPr/>
          </p:nvSpPr>
          <p:spPr>
            <a:xfrm>
              <a:off x="4110333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751E21-D1EB-799E-9008-47C2668AB990}"/>
                </a:ext>
              </a:extLst>
            </p:cNvPr>
            <p:cNvSpPr/>
            <p:nvPr/>
          </p:nvSpPr>
          <p:spPr>
            <a:xfrm>
              <a:off x="4525496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547118-DAA2-8292-E9A3-18F968D8D06C}"/>
                </a:ext>
              </a:extLst>
            </p:cNvPr>
            <p:cNvSpPr/>
            <p:nvPr/>
          </p:nvSpPr>
          <p:spPr>
            <a:xfrm>
              <a:off x="5932681" y="3173617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87DB8A-7AC4-1602-428E-68D8591D101B}"/>
                </a:ext>
              </a:extLst>
            </p:cNvPr>
            <p:cNvSpPr/>
            <p:nvPr/>
          </p:nvSpPr>
          <p:spPr>
            <a:xfrm>
              <a:off x="6193256" y="3178488"/>
              <a:ext cx="141130" cy="14113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472F56-D61E-52BF-604B-CC6AE5D829F3}"/>
                </a:ext>
              </a:extLst>
            </p:cNvPr>
            <p:cNvSpPr txBox="1"/>
            <p:nvPr/>
          </p:nvSpPr>
          <p:spPr>
            <a:xfrm>
              <a:off x="3160207" y="362354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C30699-AD46-D353-06F3-DFE4B86E493F}"/>
                </a:ext>
              </a:extLst>
            </p:cNvPr>
            <p:cNvSpPr txBox="1"/>
            <p:nvPr/>
          </p:nvSpPr>
          <p:spPr>
            <a:xfrm>
              <a:off x="6874336" y="362353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+1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DB1E15-4F36-7109-C5F2-012A9DCD544F}"/>
                </a:ext>
              </a:extLst>
            </p:cNvPr>
            <p:cNvSpPr txBox="1"/>
            <p:nvPr/>
          </p:nvSpPr>
          <p:spPr>
            <a:xfrm>
              <a:off x="5054842" y="36235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0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E07A62D-4DE9-4B44-AF1B-77B0535C7DE8}"/>
              </a:ext>
            </a:extLst>
          </p:cNvPr>
          <p:cNvSpPr txBox="1"/>
          <p:nvPr/>
        </p:nvSpPr>
        <p:spPr>
          <a:xfrm>
            <a:off x="3396719" y="3932271"/>
            <a:ext cx="537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SMOTE caused a slight change in the mean and the std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9F1079-0287-5F03-B606-B01A8E3CBAFE}"/>
              </a:ext>
            </a:extLst>
          </p:cNvPr>
          <p:cNvGrpSpPr/>
          <p:nvPr/>
        </p:nvGrpSpPr>
        <p:grpSpPr>
          <a:xfrm>
            <a:off x="2754211" y="5578382"/>
            <a:ext cx="5549030" cy="544036"/>
            <a:chOff x="2754211" y="5578382"/>
            <a:chExt cx="5549030" cy="54403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26F7949-4368-DCC8-D9BA-453C5290486B}"/>
                </a:ext>
              </a:extLst>
            </p:cNvPr>
            <p:cNvSpPr/>
            <p:nvPr/>
          </p:nvSpPr>
          <p:spPr>
            <a:xfrm>
              <a:off x="2754211" y="5578382"/>
              <a:ext cx="1235414" cy="5440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B2AB243-C480-9E61-A8EF-D7B5D79AE0A0}"/>
                </a:ext>
              </a:extLst>
            </p:cNvPr>
            <p:cNvSpPr/>
            <p:nvPr/>
          </p:nvSpPr>
          <p:spPr>
            <a:xfrm>
              <a:off x="4911019" y="5578382"/>
              <a:ext cx="1235414" cy="5440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60A1662-0D4F-4930-6F67-64B9E78BD6A3}"/>
                </a:ext>
              </a:extLst>
            </p:cNvPr>
            <p:cNvSpPr/>
            <p:nvPr/>
          </p:nvSpPr>
          <p:spPr>
            <a:xfrm>
              <a:off x="7067827" y="5578382"/>
              <a:ext cx="1235414" cy="5440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riped Right Arrow 33">
              <a:extLst>
                <a:ext uri="{FF2B5EF4-FFF2-40B4-BE49-F238E27FC236}">
                  <a16:creationId xmlns:a16="http://schemas.microsoft.com/office/drawing/2014/main" id="{BBDCA4D0-7BFF-A65F-B397-522B68E0732D}"/>
                </a:ext>
              </a:extLst>
            </p:cNvPr>
            <p:cNvSpPr/>
            <p:nvPr/>
          </p:nvSpPr>
          <p:spPr>
            <a:xfrm>
              <a:off x="4128352" y="5690920"/>
              <a:ext cx="643940" cy="318960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triped Right Arrow 34">
              <a:extLst>
                <a:ext uri="{FF2B5EF4-FFF2-40B4-BE49-F238E27FC236}">
                  <a16:creationId xmlns:a16="http://schemas.microsoft.com/office/drawing/2014/main" id="{DEC64E74-4862-5DB5-9B9F-0AD2AD0D7FF4}"/>
                </a:ext>
              </a:extLst>
            </p:cNvPr>
            <p:cNvSpPr/>
            <p:nvPr/>
          </p:nvSpPr>
          <p:spPr>
            <a:xfrm>
              <a:off x="6271405" y="5684391"/>
              <a:ext cx="643940" cy="318960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3F4501-904D-79AB-7B75-0497BB54B910}"/>
                </a:ext>
              </a:extLst>
            </p:cNvPr>
            <p:cNvSpPr txBox="1"/>
            <p:nvPr/>
          </p:nvSpPr>
          <p:spPr>
            <a:xfrm>
              <a:off x="5022818" y="5665734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SMOTE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53B0C5-4CF6-1153-533C-651012B6A149}"/>
                </a:ext>
              </a:extLst>
            </p:cNvPr>
            <p:cNvSpPr txBox="1"/>
            <p:nvPr/>
          </p:nvSpPr>
          <p:spPr>
            <a:xfrm>
              <a:off x="2939176" y="5649397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Scaling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DA565F-F231-E2B5-8AF8-A86BF4C2436B}"/>
                </a:ext>
              </a:extLst>
            </p:cNvPr>
            <p:cNvSpPr txBox="1"/>
            <p:nvPr/>
          </p:nvSpPr>
          <p:spPr>
            <a:xfrm>
              <a:off x="7253364" y="5632205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Scaling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4EF830-EC43-784E-4ACF-70F6D8B08E28}"/>
              </a:ext>
            </a:extLst>
          </p:cNvPr>
          <p:cNvSpPr txBox="1"/>
          <p:nvPr/>
        </p:nvSpPr>
        <p:spPr>
          <a:xfrm>
            <a:off x="4336239" y="265755"/>
            <a:ext cx="27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3- Preprocessing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1961105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42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 Support Vector Machine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7F506-B77D-EBFA-E5BE-7CEFC60DE011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91C949-F94E-F710-22A7-EAEF426D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0" y="4904185"/>
            <a:ext cx="4536996" cy="815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E25841-69EF-74CC-43C2-AB2471D2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36" y="1798478"/>
            <a:ext cx="3144718" cy="2788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670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42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 Support Vector Machine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7F506-B77D-EBFA-E5BE-7CEFC60DE011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91C949-F94E-F710-22A7-EAEF426D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0" y="4904185"/>
            <a:ext cx="4536996" cy="815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E25841-69EF-74CC-43C2-AB2471D2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36" y="1798478"/>
            <a:ext cx="3144718" cy="2788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2BB66-E09E-CFDD-864C-A5A038221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342" y="4647263"/>
            <a:ext cx="4027716" cy="132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0521F-6208-B186-755B-93B8528AA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420" y="2163364"/>
            <a:ext cx="6288672" cy="235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FF5571-7427-2843-C805-22FE84334C48}"/>
                  </a:ext>
                </a:extLst>
              </p:cNvPr>
              <p:cNvSpPr txBox="1"/>
              <p:nvPr/>
            </p:nvSpPr>
            <p:spPr>
              <a:xfrm>
                <a:off x="8592768" y="1251971"/>
                <a:ext cx="123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FF5571-7427-2843-C805-22FE84334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68" y="1251971"/>
                <a:ext cx="1234825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BFC917-0E6F-D28C-9E44-CFB1225EC9CD}"/>
              </a:ext>
            </a:extLst>
          </p:cNvPr>
          <p:cNvSpPr txBox="1"/>
          <p:nvPr/>
        </p:nvSpPr>
        <p:spPr>
          <a:xfrm>
            <a:off x="6059636" y="1730751"/>
            <a:ext cx="2654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Not linearly separable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B616-DBC3-9BB8-056B-A2E673FCC4C4}"/>
              </a:ext>
            </a:extLst>
          </p:cNvPr>
          <p:cNvSpPr txBox="1"/>
          <p:nvPr/>
        </p:nvSpPr>
        <p:spPr>
          <a:xfrm>
            <a:off x="9658098" y="1730751"/>
            <a:ext cx="2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Linearly separable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E4792-6B72-E142-E2DF-61C6C865D75F}"/>
              </a:ext>
            </a:extLst>
          </p:cNvPr>
          <p:cNvSpPr txBox="1"/>
          <p:nvPr/>
        </p:nvSpPr>
        <p:spPr>
          <a:xfrm>
            <a:off x="9269465" y="6600799"/>
            <a:ext cx="2652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www.analyticsvidhya.com</a:t>
            </a:r>
          </a:p>
        </p:txBody>
      </p:sp>
    </p:spTree>
    <p:extLst>
      <p:ext uri="{BB962C8B-B14F-4D97-AF65-F5344CB8AC3E}">
        <p14:creationId xmlns:p14="http://schemas.microsoft.com/office/powerpoint/2010/main" val="372394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42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 Support Vector Machine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7F506-B77D-EBFA-E5BE-7CEFC60DE011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91C949-F94E-F710-22A7-EAEF426D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0" y="4904185"/>
            <a:ext cx="4536996" cy="815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2BB66-E09E-CFDD-864C-A5A038221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42" y="4647263"/>
            <a:ext cx="4027716" cy="1329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9569662D-00C3-54E9-B9C8-2FC9F07304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87847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9569662D-00C3-54E9-B9C8-2FC9F07304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87847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06" t="-103333" r="-23871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BE4A1F6-BAF3-FD33-816E-DE51D31C5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420" y="2163364"/>
            <a:ext cx="6288672" cy="235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8986A-B66F-A4F1-1DF0-ED3969226945}"/>
                  </a:ext>
                </a:extLst>
              </p:cNvPr>
              <p:cNvSpPr txBox="1"/>
              <p:nvPr/>
            </p:nvSpPr>
            <p:spPr>
              <a:xfrm>
                <a:off x="8592768" y="1251971"/>
                <a:ext cx="1234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8986A-B66F-A4F1-1DF0-ED3969226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68" y="1251971"/>
                <a:ext cx="1234825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F7AF49E-9B84-F18C-28EF-4EB28E31D9D3}"/>
              </a:ext>
            </a:extLst>
          </p:cNvPr>
          <p:cNvSpPr txBox="1"/>
          <p:nvPr/>
        </p:nvSpPr>
        <p:spPr>
          <a:xfrm>
            <a:off x="6059636" y="1730751"/>
            <a:ext cx="2654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Not linearly separable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C8E80-27A6-FD1E-75FB-C40291AABC10}"/>
              </a:ext>
            </a:extLst>
          </p:cNvPr>
          <p:cNvSpPr txBox="1"/>
          <p:nvPr/>
        </p:nvSpPr>
        <p:spPr>
          <a:xfrm>
            <a:off x="9658098" y="1730751"/>
            <a:ext cx="2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Linearly separable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CEF898-9F2F-7064-A71D-F5D5D4FA48E1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CEF898-9F2F-7064-A71D-F5D5D4FA4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9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F31E035-ED91-ADC6-A962-2DED67399612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F7CC8-2C86-F10F-9BAF-58704C966DAA}"/>
              </a:ext>
            </a:extLst>
          </p:cNvPr>
          <p:cNvSpPr txBox="1"/>
          <p:nvPr/>
        </p:nvSpPr>
        <p:spPr>
          <a:xfrm>
            <a:off x="9269465" y="6600799"/>
            <a:ext cx="2652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www.analyticsvidhya.com</a:t>
            </a:r>
          </a:p>
        </p:txBody>
      </p:sp>
    </p:spTree>
    <p:extLst>
      <p:ext uri="{BB962C8B-B14F-4D97-AF65-F5344CB8AC3E}">
        <p14:creationId xmlns:p14="http://schemas.microsoft.com/office/powerpoint/2010/main" val="39067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42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 Support Vector Machine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58338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458338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6" t="-103333" r="-23871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0B8588CB-BBF3-CF4B-2A05-F53F52EBBB3A}"/>
              </a:ext>
            </a:extLst>
          </p:cNvPr>
          <p:cNvSpPr/>
          <p:nvPr/>
        </p:nvSpPr>
        <p:spPr>
          <a:xfrm>
            <a:off x="5582069" y="3429000"/>
            <a:ext cx="723365" cy="36933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F4D62F-0682-AC71-5C4E-D32DC2667CA5}"/>
              </a:ext>
            </a:extLst>
          </p:cNvPr>
          <p:cNvGrpSpPr/>
          <p:nvPr/>
        </p:nvGrpSpPr>
        <p:grpSpPr>
          <a:xfrm>
            <a:off x="6639154" y="1822374"/>
            <a:ext cx="5433938" cy="4620158"/>
            <a:chOff x="1019373" y="2023829"/>
            <a:chExt cx="5433938" cy="46201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D7BE0-A1D1-022A-A949-5A1705B0F88D}"/>
                </a:ext>
              </a:extLst>
            </p:cNvPr>
            <p:cNvSpPr/>
            <p:nvPr/>
          </p:nvSpPr>
          <p:spPr>
            <a:xfrm>
              <a:off x="1040860" y="2431915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62B6351-5C46-BED7-AD64-3605E20C1D91}"/>
                </a:ext>
              </a:extLst>
            </p:cNvPr>
            <p:cNvSpPr/>
            <p:nvPr/>
          </p:nvSpPr>
          <p:spPr>
            <a:xfrm>
              <a:off x="2373549" y="2431914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D62752-28B3-6960-E7DD-A853457C9F4F}"/>
                </a:ext>
              </a:extLst>
            </p:cNvPr>
            <p:cNvSpPr/>
            <p:nvPr/>
          </p:nvSpPr>
          <p:spPr>
            <a:xfrm>
              <a:off x="3706238" y="2431913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7F2CBB7-6519-DAF4-9BD5-2D07E7F76312}"/>
                </a:ext>
              </a:extLst>
            </p:cNvPr>
            <p:cNvSpPr/>
            <p:nvPr/>
          </p:nvSpPr>
          <p:spPr>
            <a:xfrm>
              <a:off x="1040860" y="3210127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E00A63-6022-62B5-D952-3D8527205AD0}"/>
                </a:ext>
              </a:extLst>
            </p:cNvPr>
            <p:cNvSpPr/>
            <p:nvPr/>
          </p:nvSpPr>
          <p:spPr>
            <a:xfrm>
              <a:off x="2373549" y="3210126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310751-5018-CBCB-5BF7-44CFC8A45244}"/>
                </a:ext>
              </a:extLst>
            </p:cNvPr>
            <p:cNvSpPr/>
            <p:nvPr/>
          </p:nvSpPr>
          <p:spPr>
            <a:xfrm>
              <a:off x="3706238" y="3210125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02ECF7-21E4-B336-579A-59BDE82BB58B}"/>
                </a:ext>
              </a:extLst>
            </p:cNvPr>
            <p:cNvSpPr/>
            <p:nvPr/>
          </p:nvSpPr>
          <p:spPr>
            <a:xfrm>
              <a:off x="1040860" y="3988339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DCECDA6-929F-C26D-A435-C88E44A6C928}"/>
                </a:ext>
              </a:extLst>
            </p:cNvPr>
            <p:cNvSpPr/>
            <p:nvPr/>
          </p:nvSpPr>
          <p:spPr>
            <a:xfrm>
              <a:off x="2373549" y="3988338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D23F30C-B173-4945-B65F-FFE43C4DA1E5}"/>
                </a:ext>
              </a:extLst>
            </p:cNvPr>
            <p:cNvSpPr/>
            <p:nvPr/>
          </p:nvSpPr>
          <p:spPr>
            <a:xfrm>
              <a:off x="3706238" y="3988337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B5D571-1A89-EE93-65DF-207927AEE914}"/>
                </a:ext>
              </a:extLst>
            </p:cNvPr>
            <p:cNvSpPr txBox="1"/>
            <p:nvPr/>
          </p:nvSpPr>
          <p:spPr>
            <a:xfrm>
              <a:off x="1160072" y="2023829"/>
              <a:ext cx="753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64CE9E-EEDF-48AA-14D5-5807181542CE}"/>
                </a:ext>
              </a:extLst>
            </p:cNvPr>
            <p:cNvSpPr txBox="1"/>
            <p:nvPr/>
          </p:nvSpPr>
          <p:spPr>
            <a:xfrm>
              <a:off x="2492761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02B36-D289-6068-6111-9C8ADD55A6F3}"/>
                </a:ext>
              </a:extLst>
            </p:cNvPr>
            <p:cNvSpPr txBox="1"/>
            <p:nvPr/>
          </p:nvSpPr>
          <p:spPr>
            <a:xfrm>
              <a:off x="3825450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C43DE55-0E0C-DD9D-F860-13008F4AA0CD}"/>
                </a:ext>
              </a:extLst>
            </p:cNvPr>
            <p:cNvSpPr/>
            <p:nvPr/>
          </p:nvSpPr>
          <p:spPr>
            <a:xfrm>
              <a:off x="1019374" y="5441002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EA067E0-CAC9-16F5-AF3F-BD45EA4ED3CA}"/>
                </a:ext>
              </a:extLst>
            </p:cNvPr>
            <p:cNvSpPr/>
            <p:nvPr/>
          </p:nvSpPr>
          <p:spPr>
            <a:xfrm>
              <a:off x="1019373" y="6206242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97CAD-2EA1-3EDC-6567-E81764C9680E}"/>
                </a:ext>
              </a:extLst>
            </p:cNvPr>
            <p:cNvSpPr txBox="1"/>
            <p:nvPr/>
          </p:nvSpPr>
          <p:spPr>
            <a:xfrm>
              <a:off x="2200144" y="5475208"/>
              <a:ext cx="12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set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DE7A78-D783-6635-7FB8-E06A04563874}"/>
                </a:ext>
              </a:extLst>
            </p:cNvPr>
            <p:cNvSpPr txBox="1"/>
            <p:nvPr/>
          </p:nvSpPr>
          <p:spPr>
            <a:xfrm>
              <a:off x="2200144" y="6269037"/>
              <a:ext cx="1444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Validation set</a:t>
              </a:r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A8F84B18-F103-36ED-3C1D-96DE094C75DA}"/>
                </a:ext>
              </a:extLst>
            </p:cNvPr>
            <p:cNvSpPr/>
            <p:nvPr/>
          </p:nvSpPr>
          <p:spPr>
            <a:xfrm rot="5400000">
              <a:off x="5101851" y="2229724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374F31-6970-3832-C98D-F37E5EAD73CC}"/>
                </a:ext>
              </a:extLst>
            </p:cNvPr>
            <p:cNvSpPr txBox="1"/>
            <p:nvPr/>
          </p:nvSpPr>
          <p:spPr>
            <a:xfrm>
              <a:off x="4955728" y="252817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1</a:t>
              </a: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38D34579-BF46-2D10-CCC6-9EAC220A558D}"/>
                </a:ext>
              </a:extLst>
            </p:cNvPr>
            <p:cNvSpPr/>
            <p:nvPr/>
          </p:nvSpPr>
          <p:spPr>
            <a:xfrm rot="5400000">
              <a:off x="5101850" y="3013485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C7251-1619-C70F-D47B-5DC79A9E3240}"/>
                </a:ext>
              </a:extLst>
            </p:cNvPr>
            <p:cNvSpPr txBox="1"/>
            <p:nvPr/>
          </p:nvSpPr>
          <p:spPr>
            <a:xfrm>
              <a:off x="4955727" y="3311931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2</a:t>
              </a:r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50FBBAC6-0281-136B-2587-65B7A1354154}"/>
                </a:ext>
              </a:extLst>
            </p:cNvPr>
            <p:cNvSpPr/>
            <p:nvPr/>
          </p:nvSpPr>
          <p:spPr>
            <a:xfrm rot="5400000">
              <a:off x="5101849" y="3797246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808FA2-E7F8-0DD6-E1BC-30C52B96E843}"/>
                </a:ext>
              </a:extLst>
            </p:cNvPr>
            <p:cNvSpPr txBox="1"/>
            <p:nvPr/>
          </p:nvSpPr>
          <p:spPr>
            <a:xfrm>
              <a:off x="4955726" y="4095692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3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318538-3AD5-6444-723B-09C2ABA4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65379"/>
              <a:ext cx="0" cy="2227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5530131-6CB5-58B1-F59C-0290FD1BAD9B}"/>
                </a:ext>
              </a:extLst>
            </p:cNvPr>
            <p:cNvCxnSpPr/>
            <p:nvPr/>
          </p:nvCxnSpPr>
          <p:spPr>
            <a:xfrm flipH="1">
              <a:off x="5136652" y="5111881"/>
              <a:ext cx="5220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B71306-A990-05AF-4B35-DDC2B672F790}"/>
                </a:ext>
              </a:extLst>
            </p:cNvPr>
            <p:cNvCxnSpPr/>
            <p:nvPr/>
          </p:nvCxnSpPr>
          <p:spPr>
            <a:xfrm flipH="1">
              <a:off x="5894962" y="2665379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9F7CDE-DC78-0E5F-B610-116FC5CCA779}"/>
                </a:ext>
              </a:extLst>
            </p:cNvPr>
            <p:cNvCxnSpPr/>
            <p:nvPr/>
          </p:nvCxnSpPr>
          <p:spPr>
            <a:xfrm flipH="1">
              <a:off x="5894962" y="3467912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32832E-0459-BC32-EB4C-B81A2E5BEA6A}"/>
                </a:ext>
              </a:extLst>
            </p:cNvPr>
            <p:cNvCxnSpPr/>
            <p:nvPr/>
          </p:nvCxnSpPr>
          <p:spPr>
            <a:xfrm flipH="1">
              <a:off x="5894962" y="4270445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0FC8822-FB3F-3BB2-C8BA-FE1A1A239687}"/>
                </a:ext>
              </a:extLst>
            </p:cNvPr>
            <p:cNvSpPr/>
            <p:nvPr/>
          </p:nvSpPr>
          <p:spPr>
            <a:xfrm>
              <a:off x="5738689" y="4934787"/>
              <a:ext cx="714622" cy="3152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4804F-A502-FBB9-225A-14F009AD273A}"/>
                </a:ext>
              </a:extLst>
            </p:cNvPr>
            <p:cNvSpPr txBox="1"/>
            <p:nvPr/>
          </p:nvSpPr>
          <p:spPr>
            <a:xfrm>
              <a:off x="5747003" y="4911989"/>
              <a:ext cx="670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Mean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54256D-9F13-32B2-A00E-E772ED6CDA9E}"/>
                </a:ext>
              </a:extLst>
            </p:cNvPr>
            <p:cNvSpPr txBox="1"/>
            <p:nvPr/>
          </p:nvSpPr>
          <p:spPr>
            <a:xfrm>
              <a:off x="3970423" y="4957992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Final Model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71B489-0865-86A5-D41A-D985D5EC4734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CA522-57FB-CAF9-4462-F03B49A5471C}"/>
              </a:ext>
            </a:extLst>
          </p:cNvPr>
          <p:cNvSpPr txBox="1"/>
          <p:nvPr/>
        </p:nvSpPr>
        <p:spPr>
          <a:xfrm>
            <a:off x="8052851" y="1100909"/>
            <a:ext cx="242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3-Fold Cross Validation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7F506-B77D-EBFA-E5BE-7CEFC60DE011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AD428A-268C-B702-ACD8-E0D0476F095D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AD428A-268C-B702-ACD8-E0D0476F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5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040F20-44BA-F5C2-0F8E-C2C8EFFB5EDC}"/>
                  </a:ext>
                </a:extLst>
              </p:cNvPr>
              <p:cNvSpPr txBox="1"/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27×3=81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trainings and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testings</a:t>
                </a: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040F20-44BA-F5C2-0F8E-C2C8EFFB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blipFill>
                <a:blip r:embed="rId6"/>
                <a:stretch>
                  <a:fillRect l="-2439" t="-27273" r="-36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8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888429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888429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5350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1161045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6" t="-103333" r="-23871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RBF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Degree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0B8588CB-BBF3-CF4B-2A05-F53F52EBBB3A}"/>
              </a:ext>
            </a:extLst>
          </p:cNvPr>
          <p:cNvSpPr/>
          <p:nvPr/>
        </p:nvSpPr>
        <p:spPr>
          <a:xfrm>
            <a:off x="5582069" y="3429000"/>
            <a:ext cx="723365" cy="36933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F4D62F-0682-AC71-5C4E-D32DC2667CA5}"/>
              </a:ext>
            </a:extLst>
          </p:cNvPr>
          <p:cNvGrpSpPr/>
          <p:nvPr/>
        </p:nvGrpSpPr>
        <p:grpSpPr>
          <a:xfrm>
            <a:off x="6639154" y="1822374"/>
            <a:ext cx="5433938" cy="4620158"/>
            <a:chOff x="1019373" y="2023829"/>
            <a:chExt cx="5433938" cy="46201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D7BE0-A1D1-022A-A949-5A1705B0F88D}"/>
                </a:ext>
              </a:extLst>
            </p:cNvPr>
            <p:cNvSpPr/>
            <p:nvPr/>
          </p:nvSpPr>
          <p:spPr>
            <a:xfrm>
              <a:off x="1040860" y="2431915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62B6351-5C46-BED7-AD64-3605E20C1D91}"/>
                </a:ext>
              </a:extLst>
            </p:cNvPr>
            <p:cNvSpPr/>
            <p:nvPr/>
          </p:nvSpPr>
          <p:spPr>
            <a:xfrm>
              <a:off x="2373549" y="2431914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D62752-28B3-6960-E7DD-A853457C9F4F}"/>
                </a:ext>
              </a:extLst>
            </p:cNvPr>
            <p:cNvSpPr/>
            <p:nvPr/>
          </p:nvSpPr>
          <p:spPr>
            <a:xfrm>
              <a:off x="3706238" y="2431913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7F2CBB7-6519-DAF4-9BD5-2D07E7F76312}"/>
                </a:ext>
              </a:extLst>
            </p:cNvPr>
            <p:cNvSpPr/>
            <p:nvPr/>
          </p:nvSpPr>
          <p:spPr>
            <a:xfrm>
              <a:off x="1040860" y="3210127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E00A63-6022-62B5-D952-3D8527205AD0}"/>
                </a:ext>
              </a:extLst>
            </p:cNvPr>
            <p:cNvSpPr/>
            <p:nvPr/>
          </p:nvSpPr>
          <p:spPr>
            <a:xfrm>
              <a:off x="2373549" y="3210126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310751-5018-CBCB-5BF7-44CFC8A45244}"/>
                </a:ext>
              </a:extLst>
            </p:cNvPr>
            <p:cNvSpPr/>
            <p:nvPr/>
          </p:nvSpPr>
          <p:spPr>
            <a:xfrm>
              <a:off x="3706238" y="3210125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02ECF7-21E4-B336-579A-59BDE82BB58B}"/>
                </a:ext>
              </a:extLst>
            </p:cNvPr>
            <p:cNvSpPr/>
            <p:nvPr/>
          </p:nvSpPr>
          <p:spPr>
            <a:xfrm>
              <a:off x="1040860" y="3988339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DCECDA6-929F-C26D-A435-C88E44A6C928}"/>
                </a:ext>
              </a:extLst>
            </p:cNvPr>
            <p:cNvSpPr/>
            <p:nvPr/>
          </p:nvSpPr>
          <p:spPr>
            <a:xfrm>
              <a:off x="2373549" y="3988338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D23F30C-B173-4945-B65F-FFE43C4DA1E5}"/>
                </a:ext>
              </a:extLst>
            </p:cNvPr>
            <p:cNvSpPr/>
            <p:nvPr/>
          </p:nvSpPr>
          <p:spPr>
            <a:xfrm>
              <a:off x="3706238" y="3988337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B5D571-1A89-EE93-65DF-207927AEE914}"/>
                </a:ext>
              </a:extLst>
            </p:cNvPr>
            <p:cNvSpPr txBox="1"/>
            <p:nvPr/>
          </p:nvSpPr>
          <p:spPr>
            <a:xfrm>
              <a:off x="1160072" y="2023829"/>
              <a:ext cx="753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64CE9E-EEDF-48AA-14D5-5807181542CE}"/>
                </a:ext>
              </a:extLst>
            </p:cNvPr>
            <p:cNvSpPr txBox="1"/>
            <p:nvPr/>
          </p:nvSpPr>
          <p:spPr>
            <a:xfrm>
              <a:off x="2492761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02B36-D289-6068-6111-9C8ADD55A6F3}"/>
                </a:ext>
              </a:extLst>
            </p:cNvPr>
            <p:cNvSpPr txBox="1"/>
            <p:nvPr/>
          </p:nvSpPr>
          <p:spPr>
            <a:xfrm>
              <a:off x="3825450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C43DE55-0E0C-DD9D-F860-13008F4AA0CD}"/>
                </a:ext>
              </a:extLst>
            </p:cNvPr>
            <p:cNvSpPr/>
            <p:nvPr/>
          </p:nvSpPr>
          <p:spPr>
            <a:xfrm>
              <a:off x="1019374" y="5441002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EA067E0-CAC9-16F5-AF3F-BD45EA4ED3CA}"/>
                </a:ext>
              </a:extLst>
            </p:cNvPr>
            <p:cNvSpPr/>
            <p:nvPr/>
          </p:nvSpPr>
          <p:spPr>
            <a:xfrm>
              <a:off x="1019373" y="6206242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97CAD-2EA1-3EDC-6567-E81764C9680E}"/>
                </a:ext>
              </a:extLst>
            </p:cNvPr>
            <p:cNvSpPr txBox="1"/>
            <p:nvPr/>
          </p:nvSpPr>
          <p:spPr>
            <a:xfrm>
              <a:off x="2200144" y="5475208"/>
              <a:ext cx="12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set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DE7A78-D783-6635-7FB8-E06A04563874}"/>
                </a:ext>
              </a:extLst>
            </p:cNvPr>
            <p:cNvSpPr txBox="1"/>
            <p:nvPr/>
          </p:nvSpPr>
          <p:spPr>
            <a:xfrm>
              <a:off x="2200144" y="6269037"/>
              <a:ext cx="1444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Validation set</a:t>
              </a:r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A8F84B18-F103-36ED-3C1D-96DE094C75DA}"/>
                </a:ext>
              </a:extLst>
            </p:cNvPr>
            <p:cNvSpPr/>
            <p:nvPr/>
          </p:nvSpPr>
          <p:spPr>
            <a:xfrm rot="5400000">
              <a:off x="5101851" y="2229724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374F31-6970-3832-C98D-F37E5EAD73CC}"/>
                </a:ext>
              </a:extLst>
            </p:cNvPr>
            <p:cNvSpPr txBox="1"/>
            <p:nvPr/>
          </p:nvSpPr>
          <p:spPr>
            <a:xfrm>
              <a:off x="4955728" y="252817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1</a:t>
              </a: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38D34579-BF46-2D10-CCC6-9EAC220A558D}"/>
                </a:ext>
              </a:extLst>
            </p:cNvPr>
            <p:cNvSpPr/>
            <p:nvPr/>
          </p:nvSpPr>
          <p:spPr>
            <a:xfrm rot="5400000">
              <a:off x="5101850" y="3013485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C7251-1619-C70F-D47B-5DC79A9E3240}"/>
                </a:ext>
              </a:extLst>
            </p:cNvPr>
            <p:cNvSpPr txBox="1"/>
            <p:nvPr/>
          </p:nvSpPr>
          <p:spPr>
            <a:xfrm>
              <a:off x="4955727" y="3311931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2</a:t>
              </a:r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50FBBAC6-0281-136B-2587-65B7A1354154}"/>
                </a:ext>
              </a:extLst>
            </p:cNvPr>
            <p:cNvSpPr/>
            <p:nvPr/>
          </p:nvSpPr>
          <p:spPr>
            <a:xfrm rot="5400000">
              <a:off x="5101849" y="3797246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808FA2-E7F8-0DD6-E1BC-30C52B96E843}"/>
                </a:ext>
              </a:extLst>
            </p:cNvPr>
            <p:cNvSpPr txBox="1"/>
            <p:nvPr/>
          </p:nvSpPr>
          <p:spPr>
            <a:xfrm>
              <a:off x="4955726" y="4095692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3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318538-3AD5-6444-723B-09C2ABA4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65379"/>
              <a:ext cx="0" cy="2227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5530131-6CB5-58B1-F59C-0290FD1BAD9B}"/>
                </a:ext>
              </a:extLst>
            </p:cNvPr>
            <p:cNvCxnSpPr/>
            <p:nvPr/>
          </p:nvCxnSpPr>
          <p:spPr>
            <a:xfrm flipH="1">
              <a:off x="5136652" y="5111881"/>
              <a:ext cx="5220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B71306-A990-05AF-4B35-DDC2B672F790}"/>
                </a:ext>
              </a:extLst>
            </p:cNvPr>
            <p:cNvCxnSpPr/>
            <p:nvPr/>
          </p:nvCxnSpPr>
          <p:spPr>
            <a:xfrm flipH="1">
              <a:off x="5894962" y="2665379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9F7CDE-DC78-0E5F-B610-116FC5CCA779}"/>
                </a:ext>
              </a:extLst>
            </p:cNvPr>
            <p:cNvCxnSpPr/>
            <p:nvPr/>
          </p:nvCxnSpPr>
          <p:spPr>
            <a:xfrm flipH="1">
              <a:off x="5894962" y="3467912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32832E-0459-BC32-EB4C-B81A2E5BEA6A}"/>
                </a:ext>
              </a:extLst>
            </p:cNvPr>
            <p:cNvCxnSpPr/>
            <p:nvPr/>
          </p:nvCxnSpPr>
          <p:spPr>
            <a:xfrm flipH="1">
              <a:off x="5894962" y="4270445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0FC8822-FB3F-3BB2-C8BA-FE1A1A239687}"/>
                </a:ext>
              </a:extLst>
            </p:cNvPr>
            <p:cNvSpPr/>
            <p:nvPr/>
          </p:nvSpPr>
          <p:spPr>
            <a:xfrm>
              <a:off x="5738689" y="4934787"/>
              <a:ext cx="714622" cy="3152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4804F-A502-FBB9-225A-14F009AD273A}"/>
                </a:ext>
              </a:extLst>
            </p:cNvPr>
            <p:cNvSpPr txBox="1"/>
            <p:nvPr/>
          </p:nvSpPr>
          <p:spPr>
            <a:xfrm>
              <a:off x="5747003" y="4911989"/>
              <a:ext cx="670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Mean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54256D-9F13-32B2-A00E-E772ED6CDA9E}"/>
                </a:ext>
              </a:extLst>
            </p:cNvPr>
            <p:cNvSpPr txBox="1"/>
            <p:nvPr/>
          </p:nvSpPr>
          <p:spPr>
            <a:xfrm>
              <a:off x="3970423" y="4957992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Final Model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5CA522-57FB-CAF9-4462-F03B49A5471C}"/>
              </a:ext>
            </a:extLst>
          </p:cNvPr>
          <p:cNvSpPr txBox="1"/>
          <p:nvPr/>
        </p:nvSpPr>
        <p:spPr>
          <a:xfrm>
            <a:off x="8052851" y="1100909"/>
            <a:ext cx="242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3-Fold Cross Validation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BA194C-DFAE-93AE-D878-AA0A7A483F65}"/>
              </a:ext>
            </a:extLst>
          </p:cNvPr>
          <p:cNvGrpSpPr/>
          <p:nvPr/>
        </p:nvGrpSpPr>
        <p:grpSpPr>
          <a:xfrm>
            <a:off x="0" y="4971734"/>
            <a:ext cx="5983268" cy="2070963"/>
            <a:chOff x="0" y="4971734"/>
            <a:chExt cx="5983268" cy="20709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836A7C-21C5-E9CF-F218-B9B9CEE8FD7C}"/>
                </a:ext>
              </a:extLst>
            </p:cNvPr>
            <p:cNvSpPr txBox="1"/>
            <p:nvPr/>
          </p:nvSpPr>
          <p:spPr>
            <a:xfrm>
              <a:off x="14649" y="4971734"/>
              <a:ext cx="2818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time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: 3h : 30min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814D9D-2C4E-3AAC-66FA-F830B8286A10}"/>
                </a:ext>
              </a:extLst>
            </p:cNvPr>
            <p:cNvSpPr txBox="1"/>
            <p:nvPr/>
          </p:nvSpPr>
          <p:spPr>
            <a:xfrm>
              <a:off x="14649" y="5431014"/>
              <a:ext cx="5075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Best model: 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{c = 10,  degree = 2, kernel= '</a:t>
              </a:r>
              <a:r>
                <a:rPr lang="en-US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rbf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’}.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B378A7-028D-C49E-A30A-0FCF8CEF9840}"/>
                </a:ext>
              </a:extLst>
            </p:cNvPr>
            <p:cNvSpPr txBox="1"/>
            <p:nvPr/>
          </p:nvSpPr>
          <p:spPr>
            <a:xfrm>
              <a:off x="0" y="6119367"/>
              <a:ext cx="59832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 it again on the whole training set.</a:t>
              </a:r>
              <a:b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</a:br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Test Accuracy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: 0.94</a:t>
              </a:r>
            </a:p>
            <a:p>
              <a:pPr marL="285750" indent="-285750">
                <a:buFont typeface="Wingdings" pitchFamily="2" charset="2"/>
                <a:buChar char="Ø"/>
              </a:pPr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08A97E-5744-5742-488C-8BEAA3EF6D61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B3628-5AA7-F132-D596-7069559C85AE}"/>
              </a:ext>
            </a:extLst>
          </p:cNvPr>
          <p:cNvSpPr txBox="1"/>
          <p:nvPr/>
        </p:nvSpPr>
        <p:spPr>
          <a:xfrm>
            <a:off x="171034" y="1112038"/>
            <a:ext cx="342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 Support Vector Machine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B90E3B5-0437-3274-8A46-8253E44F1F3D}"/>
                  </a:ext>
                </a:extLst>
              </p:cNvPr>
              <p:cNvSpPr txBox="1"/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27×3=81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trainings and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testings</a:t>
                </a: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B90E3B5-0437-3274-8A46-8253E44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blipFill>
                <a:blip r:embed="rId5"/>
                <a:stretch>
                  <a:fillRect l="-2439" t="-27273" r="-36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82530CC-0FD9-9F33-AB3E-40ABFA05C6C0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338183-EA46-132D-198D-E484B99E8088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338183-EA46-132D-198D-E484B99E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6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51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99355" y="1885341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Confusion Matrix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D5AEFB-6169-6CAF-72E8-CD7D729E365E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B53BCBD-4719-6F4B-B960-E078513C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7" y="2380092"/>
            <a:ext cx="6376432" cy="419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367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C054A-5D7B-B644-C959-6C7EED07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57" y="1709022"/>
            <a:ext cx="5400260" cy="4566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F0AB91-65C2-5062-984E-20E4EF153705}"/>
              </a:ext>
            </a:extLst>
          </p:cNvPr>
          <p:cNvSpPr txBox="1"/>
          <p:nvPr/>
        </p:nvSpPr>
        <p:spPr>
          <a:xfrm>
            <a:off x="886801" y="6275242"/>
            <a:ext cx="407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Image taken from SDSS online navigation tool.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DD8F2-C847-66E8-D18A-E26D7A947B98}"/>
              </a:ext>
            </a:extLst>
          </p:cNvPr>
          <p:cNvSpPr txBox="1"/>
          <p:nvPr/>
        </p:nvSpPr>
        <p:spPr>
          <a:xfrm>
            <a:off x="5140932" y="276906"/>
            <a:ext cx="175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1-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6392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99355" y="1885341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Confusion Matrix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E8010-ECBB-C0E5-950C-514795E43203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1D21D-B844-241B-41CA-DDF307177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7" y="2380092"/>
            <a:ext cx="6376432" cy="419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3C95B-4D5C-A65E-5C2D-D5EBABA5D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917" y="2090057"/>
            <a:ext cx="5090682" cy="4603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D0403-A854-D0DB-2967-40644EDEE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7241" y="2684070"/>
            <a:ext cx="1067062" cy="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b/ 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Random Forest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692187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estimators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692187"/>
                  </p:ext>
                </p:extLst>
              </p:nvPr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67" t="-103333" r="-18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CC116E2-B00A-D6F9-324A-EC0585B95F0C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2ADD798-BDA1-905D-D70C-7A0C8F656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08" y="1872343"/>
            <a:ext cx="4501104" cy="31133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64083F-C761-E06D-30E9-232FE4640133}"/>
              </a:ext>
            </a:extLst>
          </p:cNvPr>
          <p:cNvSpPr txBox="1"/>
          <p:nvPr/>
        </p:nvSpPr>
        <p:spPr>
          <a:xfrm>
            <a:off x="8423083" y="6581001"/>
            <a:ext cx="376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https://wiki.pathmind.com/decision-tree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7CEBC-4B7E-3859-C126-05B7DED7DF85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9D62C6-21BC-4672-B7ED-04A9E93F2F45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9D62C6-21BC-4672-B7ED-04A9E93F2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6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538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171034" y="1112038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b/ 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Random Forest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estimators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67" t="-103333" r="-18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0B8588CB-BBF3-CF4B-2A05-F53F52EBBB3A}"/>
              </a:ext>
            </a:extLst>
          </p:cNvPr>
          <p:cNvSpPr/>
          <p:nvPr/>
        </p:nvSpPr>
        <p:spPr>
          <a:xfrm>
            <a:off x="5582069" y="3429000"/>
            <a:ext cx="723365" cy="36933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F4D62F-0682-AC71-5C4E-D32DC2667CA5}"/>
              </a:ext>
            </a:extLst>
          </p:cNvPr>
          <p:cNvGrpSpPr/>
          <p:nvPr/>
        </p:nvGrpSpPr>
        <p:grpSpPr>
          <a:xfrm>
            <a:off x="6639154" y="1822374"/>
            <a:ext cx="5433938" cy="4620158"/>
            <a:chOff x="1019373" y="2023829"/>
            <a:chExt cx="5433938" cy="46201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D7BE0-A1D1-022A-A949-5A1705B0F88D}"/>
                </a:ext>
              </a:extLst>
            </p:cNvPr>
            <p:cNvSpPr/>
            <p:nvPr/>
          </p:nvSpPr>
          <p:spPr>
            <a:xfrm>
              <a:off x="1040860" y="2431915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62B6351-5C46-BED7-AD64-3605E20C1D91}"/>
                </a:ext>
              </a:extLst>
            </p:cNvPr>
            <p:cNvSpPr/>
            <p:nvPr/>
          </p:nvSpPr>
          <p:spPr>
            <a:xfrm>
              <a:off x="2373549" y="2431914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D62752-28B3-6960-E7DD-A853457C9F4F}"/>
                </a:ext>
              </a:extLst>
            </p:cNvPr>
            <p:cNvSpPr/>
            <p:nvPr/>
          </p:nvSpPr>
          <p:spPr>
            <a:xfrm>
              <a:off x="3706238" y="2431913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7F2CBB7-6519-DAF4-9BD5-2D07E7F76312}"/>
                </a:ext>
              </a:extLst>
            </p:cNvPr>
            <p:cNvSpPr/>
            <p:nvPr/>
          </p:nvSpPr>
          <p:spPr>
            <a:xfrm>
              <a:off x="1040860" y="3210127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E00A63-6022-62B5-D952-3D8527205AD0}"/>
                </a:ext>
              </a:extLst>
            </p:cNvPr>
            <p:cNvSpPr/>
            <p:nvPr/>
          </p:nvSpPr>
          <p:spPr>
            <a:xfrm>
              <a:off x="2373549" y="3210126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310751-5018-CBCB-5BF7-44CFC8A45244}"/>
                </a:ext>
              </a:extLst>
            </p:cNvPr>
            <p:cNvSpPr/>
            <p:nvPr/>
          </p:nvSpPr>
          <p:spPr>
            <a:xfrm>
              <a:off x="3706238" y="3210125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02ECF7-21E4-B336-579A-59BDE82BB58B}"/>
                </a:ext>
              </a:extLst>
            </p:cNvPr>
            <p:cNvSpPr/>
            <p:nvPr/>
          </p:nvSpPr>
          <p:spPr>
            <a:xfrm>
              <a:off x="1040860" y="3988339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DCECDA6-929F-C26D-A435-C88E44A6C928}"/>
                </a:ext>
              </a:extLst>
            </p:cNvPr>
            <p:cNvSpPr/>
            <p:nvPr/>
          </p:nvSpPr>
          <p:spPr>
            <a:xfrm>
              <a:off x="2373549" y="3988338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D23F30C-B173-4945-B65F-FFE43C4DA1E5}"/>
                </a:ext>
              </a:extLst>
            </p:cNvPr>
            <p:cNvSpPr/>
            <p:nvPr/>
          </p:nvSpPr>
          <p:spPr>
            <a:xfrm>
              <a:off x="3706238" y="3988337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B5D571-1A89-EE93-65DF-207927AEE914}"/>
                </a:ext>
              </a:extLst>
            </p:cNvPr>
            <p:cNvSpPr txBox="1"/>
            <p:nvPr/>
          </p:nvSpPr>
          <p:spPr>
            <a:xfrm>
              <a:off x="1160072" y="2023829"/>
              <a:ext cx="753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64CE9E-EEDF-48AA-14D5-5807181542CE}"/>
                </a:ext>
              </a:extLst>
            </p:cNvPr>
            <p:cNvSpPr txBox="1"/>
            <p:nvPr/>
          </p:nvSpPr>
          <p:spPr>
            <a:xfrm>
              <a:off x="2492761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02B36-D289-6068-6111-9C8ADD55A6F3}"/>
                </a:ext>
              </a:extLst>
            </p:cNvPr>
            <p:cNvSpPr txBox="1"/>
            <p:nvPr/>
          </p:nvSpPr>
          <p:spPr>
            <a:xfrm>
              <a:off x="3825450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C43DE55-0E0C-DD9D-F860-13008F4AA0CD}"/>
                </a:ext>
              </a:extLst>
            </p:cNvPr>
            <p:cNvSpPr/>
            <p:nvPr/>
          </p:nvSpPr>
          <p:spPr>
            <a:xfrm>
              <a:off x="1019374" y="5441002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EA067E0-CAC9-16F5-AF3F-BD45EA4ED3CA}"/>
                </a:ext>
              </a:extLst>
            </p:cNvPr>
            <p:cNvSpPr/>
            <p:nvPr/>
          </p:nvSpPr>
          <p:spPr>
            <a:xfrm>
              <a:off x="1019373" y="6206242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97CAD-2EA1-3EDC-6567-E81764C9680E}"/>
                </a:ext>
              </a:extLst>
            </p:cNvPr>
            <p:cNvSpPr txBox="1"/>
            <p:nvPr/>
          </p:nvSpPr>
          <p:spPr>
            <a:xfrm>
              <a:off x="2200144" y="5475208"/>
              <a:ext cx="12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set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DE7A78-D783-6635-7FB8-E06A04563874}"/>
                </a:ext>
              </a:extLst>
            </p:cNvPr>
            <p:cNvSpPr txBox="1"/>
            <p:nvPr/>
          </p:nvSpPr>
          <p:spPr>
            <a:xfrm>
              <a:off x="2200144" y="6269037"/>
              <a:ext cx="1444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Validation set</a:t>
              </a:r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A8F84B18-F103-36ED-3C1D-96DE094C75DA}"/>
                </a:ext>
              </a:extLst>
            </p:cNvPr>
            <p:cNvSpPr/>
            <p:nvPr/>
          </p:nvSpPr>
          <p:spPr>
            <a:xfrm rot="5400000">
              <a:off x="5101851" y="2229724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374F31-6970-3832-C98D-F37E5EAD73CC}"/>
                </a:ext>
              </a:extLst>
            </p:cNvPr>
            <p:cNvSpPr txBox="1"/>
            <p:nvPr/>
          </p:nvSpPr>
          <p:spPr>
            <a:xfrm>
              <a:off x="4955728" y="252817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1</a:t>
              </a: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38D34579-BF46-2D10-CCC6-9EAC220A558D}"/>
                </a:ext>
              </a:extLst>
            </p:cNvPr>
            <p:cNvSpPr/>
            <p:nvPr/>
          </p:nvSpPr>
          <p:spPr>
            <a:xfrm rot="5400000">
              <a:off x="5101850" y="3013485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C7251-1619-C70F-D47B-5DC79A9E3240}"/>
                </a:ext>
              </a:extLst>
            </p:cNvPr>
            <p:cNvSpPr txBox="1"/>
            <p:nvPr/>
          </p:nvSpPr>
          <p:spPr>
            <a:xfrm>
              <a:off x="4955727" y="3311931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2</a:t>
              </a:r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50FBBAC6-0281-136B-2587-65B7A1354154}"/>
                </a:ext>
              </a:extLst>
            </p:cNvPr>
            <p:cNvSpPr/>
            <p:nvPr/>
          </p:nvSpPr>
          <p:spPr>
            <a:xfrm rot="5400000">
              <a:off x="5101849" y="3797246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808FA2-E7F8-0DD6-E1BC-30C52B96E843}"/>
                </a:ext>
              </a:extLst>
            </p:cNvPr>
            <p:cNvSpPr txBox="1"/>
            <p:nvPr/>
          </p:nvSpPr>
          <p:spPr>
            <a:xfrm>
              <a:off x="4955726" y="4095692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3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318538-3AD5-6444-723B-09C2ABA4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65379"/>
              <a:ext cx="0" cy="2227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5530131-6CB5-58B1-F59C-0290FD1BAD9B}"/>
                </a:ext>
              </a:extLst>
            </p:cNvPr>
            <p:cNvCxnSpPr/>
            <p:nvPr/>
          </p:nvCxnSpPr>
          <p:spPr>
            <a:xfrm flipH="1">
              <a:off x="5136652" y="5111881"/>
              <a:ext cx="5220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B71306-A990-05AF-4B35-DDC2B672F790}"/>
                </a:ext>
              </a:extLst>
            </p:cNvPr>
            <p:cNvCxnSpPr/>
            <p:nvPr/>
          </p:nvCxnSpPr>
          <p:spPr>
            <a:xfrm flipH="1">
              <a:off x="5894962" y="2665379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9F7CDE-DC78-0E5F-B610-116FC5CCA779}"/>
                </a:ext>
              </a:extLst>
            </p:cNvPr>
            <p:cNvCxnSpPr/>
            <p:nvPr/>
          </p:nvCxnSpPr>
          <p:spPr>
            <a:xfrm flipH="1">
              <a:off x="5894962" y="3467912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32832E-0459-BC32-EB4C-B81A2E5BEA6A}"/>
                </a:ext>
              </a:extLst>
            </p:cNvPr>
            <p:cNvCxnSpPr/>
            <p:nvPr/>
          </p:nvCxnSpPr>
          <p:spPr>
            <a:xfrm flipH="1">
              <a:off x="5894962" y="4270445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0FC8822-FB3F-3BB2-C8BA-FE1A1A239687}"/>
                </a:ext>
              </a:extLst>
            </p:cNvPr>
            <p:cNvSpPr/>
            <p:nvPr/>
          </p:nvSpPr>
          <p:spPr>
            <a:xfrm>
              <a:off x="5738689" y="4934787"/>
              <a:ext cx="714622" cy="3152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4804F-A502-FBB9-225A-14F009AD273A}"/>
                </a:ext>
              </a:extLst>
            </p:cNvPr>
            <p:cNvSpPr txBox="1"/>
            <p:nvPr/>
          </p:nvSpPr>
          <p:spPr>
            <a:xfrm>
              <a:off x="5747003" y="4911989"/>
              <a:ext cx="670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Mean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54256D-9F13-32B2-A00E-E772ED6CDA9E}"/>
                </a:ext>
              </a:extLst>
            </p:cNvPr>
            <p:cNvSpPr txBox="1"/>
            <p:nvPr/>
          </p:nvSpPr>
          <p:spPr>
            <a:xfrm>
              <a:off x="3970423" y="4957992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Final Model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C116E2-B00A-D6F9-324A-EC0585B95F0C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2AEA3-27DB-4988-4249-8136C7404642}"/>
              </a:ext>
            </a:extLst>
          </p:cNvPr>
          <p:cNvSpPr txBox="1"/>
          <p:nvPr/>
        </p:nvSpPr>
        <p:spPr>
          <a:xfrm>
            <a:off x="8052851" y="1100909"/>
            <a:ext cx="242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3-Fold Cross Validation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D78C0-31A8-FF70-CE1B-69A42367676C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3EDA51-FF3D-BF19-2817-8F0F7DA8EEC4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3EDA51-FF3D-BF19-2817-8F0F7DA8E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5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52E8E-C006-1F65-79C7-F8BB920D10FA}"/>
                  </a:ext>
                </a:extLst>
              </p:cNvPr>
              <p:cNvSpPr txBox="1"/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27×3=81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trainings and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testings</a:t>
                </a: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52E8E-C006-1F65-79C7-F8BB920D1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blipFill>
                <a:blip r:embed="rId6"/>
                <a:stretch>
                  <a:fillRect l="-2439" t="-27273" r="-36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194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estimators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i="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D5BE6448-3E35-B2FF-CD0A-342E246DBE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908" y="2909174"/>
              <a:ext cx="5292927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04445">
                      <a:extLst>
                        <a:ext uri="{9D8B030D-6E8A-4147-A177-3AD203B41FA5}">
                          <a16:colId xmlns:a16="http://schemas.microsoft.com/office/drawing/2014/main" val="1241820875"/>
                        </a:ext>
                      </a:extLst>
                    </a:gridCol>
                    <a:gridCol w="831950">
                      <a:extLst>
                        <a:ext uri="{9D8B030D-6E8A-4147-A177-3AD203B41FA5}">
                          <a16:colId xmlns:a16="http://schemas.microsoft.com/office/drawing/2014/main" val="2742571797"/>
                        </a:ext>
                      </a:extLst>
                    </a:gridCol>
                    <a:gridCol w="1317340">
                      <a:extLst>
                        <a:ext uri="{9D8B030D-6E8A-4147-A177-3AD203B41FA5}">
                          <a16:colId xmlns:a16="http://schemas.microsoft.com/office/drawing/2014/main" val="2623577605"/>
                        </a:ext>
                      </a:extLst>
                    </a:gridCol>
                    <a:gridCol w="1239192">
                      <a:extLst>
                        <a:ext uri="{9D8B030D-6E8A-4147-A177-3AD203B41FA5}">
                          <a16:colId xmlns:a16="http://schemas.microsoft.com/office/drawing/2014/main" val="8965185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901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67" t="-103333" r="-18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558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700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4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0B8588CB-BBF3-CF4B-2A05-F53F52EBBB3A}"/>
              </a:ext>
            </a:extLst>
          </p:cNvPr>
          <p:cNvSpPr/>
          <p:nvPr/>
        </p:nvSpPr>
        <p:spPr>
          <a:xfrm>
            <a:off x="5582069" y="3429000"/>
            <a:ext cx="723365" cy="369332"/>
          </a:xfrm>
          <a:prstGeom prst="strip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F4D62F-0682-AC71-5C4E-D32DC2667CA5}"/>
              </a:ext>
            </a:extLst>
          </p:cNvPr>
          <p:cNvGrpSpPr/>
          <p:nvPr/>
        </p:nvGrpSpPr>
        <p:grpSpPr>
          <a:xfrm>
            <a:off x="6639154" y="1822374"/>
            <a:ext cx="5433938" cy="4620158"/>
            <a:chOff x="1019373" y="2023829"/>
            <a:chExt cx="5433938" cy="462015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D7BE0-A1D1-022A-A949-5A1705B0F88D}"/>
                </a:ext>
              </a:extLst>
            </p:cNvPr>
            <p:cNvSpPr/>
            <p:nvPr/>
          </p:nvSpPr>
          <p:spPr>
            <a:xfrm>
              <a:off x="1040860" y="2431915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62B6351-5C46-BED7-AD64-3605E20C1D91}"/>
                </a:ext>
              </a:extLst>
            </p:cNvPr>
            <p:cNvSpPr/>
            <p:nvPr/>
          </p:nvSpPr>
          <p:spPr>
            <a:xfrm>
              <a:off x="2373549" y="2431914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D62752-28B3-6960-E7DD-A853457C9F4F}"/>
                </a:ext>
              </a:extLst>
            </p:cNvPr>
            <p:cNvSpPr/>
            <p:nvPr/>
          </p:nvSpPr>
          <p:spPr>
            <a:xfrm>
              <a:off x="3706238" y="2431913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7F2CBB7-6519-DAF4-9BD5-2D07E7F76312}"/>
                </a:ext>
              </a:extLst>
            </p:cNvPr>
            <p:cNvSpPr/>
            <p:nvPr/>
          </p:nvSpPr>
          <p:spPr>
            <a:xfrm>
              <a:off x="1040860" y="3210127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E00A63-6022-62B5-D952-3D8527205AD0}"/>
                </a:ext>
              </a:extLst>
            </p:cNvPr>
            <p:cNvSpPr/>
            <p:nvPr/>
          </p:nvSpPr>
          <p:spPr>
            <a:xfrm>
              <a:off x="2373549" y="3210126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310751-5018-CBCB-5BF7-44CFC8A45244}"/>
                </a:ext>
              </a:extLst>
            </p:cNvPr>
            <p:cNvSpPr/>
            <p:nvPr/>
          </p:nvSpPr>
          <p:spPr>
            <a:xfrm>
              <a:off x="3706238" y="3210125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702ECF7-21E4-B336-579A-59BDE82BB58B}"/>
                </a:ext>
              </a:extLst>
            </p:cNvPr>
            <p:cNvSpPr/>
            <p:nvPr/>
          </p:nvSpPr>
          <p:spPr>
            <a:xfrm>
              <a:off x="1040860" y="3988339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DCECDA6-929F-C26D-A435-C88E44A6C928}"/>
                </a:ext>
              </a:extLst>
            </p:cNvPr>
            <p:cNvSpPr/>
            <p:nvPr/>
          </p:nvSpPr>
          <p:spPr>
            <a:xfrm>
              <a:off x="2373549" y="3988338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D23F30C-B173-4945-B65F-FFE43C4DA1E5}"/>
                </a:ext>
              </a:extLst>
            </p:cNvPr>
            <p:cNvSpPr/>
            <p:nvPr/>
          </p:nvSpPr>
          <p:spPr>
            <a:xfrm>
              <a:off x="3706238" y="3988337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B5D571-1A89-EE93-65DF-207927AEE914}"/>
                </a:ext>
              </a:extLst>
            </p:cNvPr>
            <p:cNvSpPr txBox="1"/>
            <p:nvPr/>
          </p:nvSpPr>
          <p:spPr>
            <a:xfrm>
              <a:off x="1160072" y="2023829"/>
              <a:ext cx="753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64CE9E-EEDF-48AA-14D5-5807181542CE}"/>
                </a:ext>
              </a:extLst>
            </p:cNvPr>
            <p:cNvSpPr txBox="1"/>
            <p:nvPr/>
          </p:nvSpPr>
          <p:spPr>
            <a:xfrm>
              <a:off x="2492761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02B36-D289-6068-6111-9C8ADD55A6F3}"/>
                </a:ext>
              </a:extLst>
            </p:cNvPr>
            <p:cNvSpPr txBox="1"/>
            <p:nvPr/>
          </p:nvSpPr>
          <p:spPr>
            <a:xfrm>
              <a:off x="3825450" y="2023829"/>
              <a:ext cx="756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Fold 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C43DE55-0E0C-DD9D-F860-13008F4AA0CD}"/>
                </a:ext>
              </a:extLst>
            </p:cNvPr>
            <p:cNvSpPr/>
            <p:nvPr/>
          </p:nvSpPr>
          <p:spPr>
            <a:xfrm>
              <a:off x="1019374" y="5441002"/>
              <a:ext cx="992221" cy="4377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EA067E0-CAC9-16F5-AF3F-BD45EA4ED3CA}"/>
                </a:ext>
              </a:extLst>
            </p:cNvPr>
            <p:cNvSpPr/>
            <p:nvPr/>
          </p:nvSpPr>
          <p:spPr>
            <a:xfrm>
              <a:off x="1019373" y="6206242"/>
              <a:ext cx="992221" cy="43774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97CAD-2EA1-3EDC-6567-E81764C9680E}"/>
                </a:ext>
              </a:extLst>
            </p:cNvPr>
            <p:cNvSpPr txBox="1"/>
            <p:nvPr/>
          </p:nvSpPr>
          <p:spPr>
            <a:xfrm>
              <a:off x="2200144" y="5475208"/>
              <a:ext cx="129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set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DE7A78-D783-6635-7FB8-E06A04563874}"/>
                </a:ext>
              </a:extLst>
            </p:cNvPr>
            <p:cNvSpPr txBox="1"/>
            <p:nvPr/>
          </p:nvSpPr>
          <p:spPr>
            <a:xfrm>
              <a:off x="2200144" y="6269037"/>
              <a:ext cx="1444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Validation set</a:t>
              </a:r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A8F84B18-F103-36ED-3C1D-96DE094C75DA}"/>
                </a:ext>
              </a:extLst>
            </p:cNvPr>
            <p:cNvSpPr/>
            <p:nvPr/>
          </p:nvSpPr>
          <p:spPr>
            <a:xfrm rot="5400000">
              <a:off x="5101851" y="2229724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374F31-6970-3832-C98D-F37E5EAD73CC}"/>
                </a:ext>
              </a:extLst>
            </p:cNvPr>
            <p:cNvSpPr txBox="1"/>
            <p:nvPr/>
          </p:nvSpPr>
          <p:spPr>
            <a:xfrm>
              <a:off x="4955728" y="252817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1</a:t>
              </a: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38D34579-BF46-2D10-CCC6-9EAC220A558D}"/>
                </a:ext>
              </a:extLst>
            </p:cNvPr>
            <p:cNvSpPr/>
            <p:nvPr/>
          </p:nvSpPr>
          <p:spPr>
            <a:xfrm rot="5400000">
              <a:off x="5101850" y="3013485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3C7251-1619-C70F-D47B-5DC79A9E3240}"/>
                </a:ext>
              </a:extLst>
            </p:cNvPr>
            <p:cNvSpPr txBox="1"/>
            <p:nvPr/>
          </p:nvSpPr>
          <p:spPr>
            <a:xfrm>
              <a:off x="4955727" y="3311931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2</a:t>
              </a:r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50FBBAC6-0281-136B-2587-65B7A1354154}"/>
                </a:ext>
              </a:extLst>
            </p:cNvPr>
            <p:cNvSpPr/>
            <p:nvPr/>
          </p:nvSpPr>
          <p:spPr>
            <a:xfrm rot="5400000">
              <a:off x="5101849" y="3797246"/>
              <a:ext cx="511389" cy="904670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808FA2-E7F8-0DD6-E1BC-30C52B96E843}"/>
                </a:ext>
              </a:extLst>
            </p:cNvPr>
            <p:cNvSpPr txBox="1"/>
            <p:nvPr/>
          </p:nvSpPr>
          <p:spPr>
            <a:xfrm>
              <a:off x="4955726" y="4095692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Model 3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318538-3AD5-6444-723B-09C2ABA4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65379"/>
              <a:ext cx="0" cy="2227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5530131-6CB5-58B1-F59C-0290FD1BAD9B}"/>
                </a:ext>
              </a:extLst>
            </p:cNvPr>
            <p:cNvCxnSpPr/>
            <p:nvPr/>
          </p:nvCxnSpPr>
          <p:spPr>
            <a:xfrm flipH="1">
              <a:off x="5136652" y="5111881"/>
              <a:ext cx="5220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B71306-A990-05AF-4B35-DDC2B672F790}"/>
                </a:ext>
              </a:extLst>
            </p:cNvPr>
            <p:cNvCxnSpPr/>
            <p:nvPr/>
          </p:nvCxnSpPr>
          <p:spPr>
            <a:xfrm flipH="1">
              <a:off x="5894962" y="2665379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9F7CDE-DC78-0E5F-B610-116FC5CCA779}"/>
                </a:ext>
              </a:extLst>
            </p:cNvPr>
            <p:cNvCxnSpPr/>
            <p:nvPr/>
          </p:nvCxnSpPr>
          <p:spPr>
            <a:xfrm flipH="1">
              <a:off x="5894962" y="3467912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32832E-0459-BC32-EB4C-B81A2E5BEA6A}"/>
                </a:ext>
              </a:extLst>
            </p:cNvPr>
            <p:cNvCxnSpPr/>
            <p:nvPr/>
          </p:nvCxnSpPr>
          <p:spPr>
            <a:xfrm flipH="1">
              <a:off x="5894962" y="4270445"/>
              <a:ext cx="2010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0FC8822-FB3F-3BB2-C8BA-FE1A1A239687}"/>
                </a:ext>
              </a:extLst>
            </p:cNvPr>
            <p:cNvSpPr/>
            <p:nvPr/>
          </p:nvSpPr>
          <p:spPr>
            <a:xfrm>
              <a:off x="5738689" y="4934787"/>
              <a:ext cx="714622" cy="3152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4804F-A502-FBB9-225A-14F009AD273A}"/>
                </a:ext>
              </a:extLst>
            </p:cNvPr>
            <p:cNvSpPr txBox="1"/>
            <p:nvPr/>
          </p:nvSpPr>
          <p:spPr>
            <a:xfrm>
              <a:off x="5747003" y="4911989"/>
              <a:ext cx="670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Mean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54256D-9F13-32B2-A00E-E772ED6CDA9E}"/>
                </a:ext>
              </a:extLst>
            </p:cNvPr>
            <p:cNvSpPr txBox="1"/>
            <p:nvPr/>
          </p:nvSpPr>
          <p:spPr>
            <a:xfrm>
              <a:off x="3970423" y="4957992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Final Model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B6DED-760D-3FE5-46CB-6E3AB86CA5F3}"/>
              </a:ext>
            </a:extLst>
          </p:cNvPr>
          <p:cNvGrpSpPr/>
          <p:nvPr/>
        </p:nvGrpSpPr>
        <p:grpSpPr>
          <a:xfrm>
            <a:off x="15437" y="4884646"/>
            <a:ext cx="6176432" cy="2115865"/>
            <a:chOff x="15437" y="4884646"/>
            <a:chExt cx="6176432" cy="2115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6B0BB8-D796-65CC-C1AE-EE25302C4F10}"/>
                </a:ext>
              </a:extLst>
            </p:cNvPr>
            <p:cNvSpPr txBox="1"/>
            <p:nvPr/>
          </p:nvSpPr>
          <p:spPr>
            <a:xfrm>
              <a:off x="15438" y="4884646"/>
              <a:ext cx="2348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Training time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: 4 min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D0E7F-D3BD-0E41-CA26-ED6D0FFB96FA}"/>
                </a:ext>
              </a:extLst>
            </p:cNvPr>
            <p:cNvSpPr txBox="1"/>
            <p:nvPr/>
          </p:nvSpPr>
          <p:spPr>
            <a:xfrm>
              <a:off x="15437" y="5246185"/>
              <a:ext cx="6176432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Best model: </a:t>
              </a:r>
              <a:b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</a:b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{'</a:t>
              </a:r>
              <a:r>
                <a:rPr lang="en-US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max_depth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': None, '</a:t>
              </a:r>
              <a:r>
                <a:rPr lang="en-US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min_samples_split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': 2, '</a:t>
              </a:r>
              <a:r>
                <a:rPr lang="en-US" dirty="0" err="1">
                  <a:latin typeface="Baskerville" panose="02020502070401020303" pitchFamily="18" charset="0"/>
                  <a:ea typeface="Baskerville" panose="02020502070401020303" pitchFamily="18" charset="0"/>
                </a:rPr>
                <a:t>n_estimators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': 50}</a:t>
              </a:r>
              <a:b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</a:br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Train it again on the whole training set.</a:t>
              </a:r>
            </a:p>
            <a:p>
              <a:r>
                <a:rPr lang="en-US" b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     Test Accuracy</a:t>
              </a:r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: 0.823 &lt; 0.940</a:t>
              </a:r>
              <a:b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</a:br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9DBBA8-C738-6262-E3A7-682B4413CFD0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EFCA47-61EF-6F4C-02D3-DFBF6C739538}"/>
              </a:ext>
            </a:extLst>
          </p:cNvPr>
          <p:cNvSpPr txBox="1"/>
          <p:nvPr/>
        </p:nvSpPr>
        <p:spPr>
          <a:xfrm>
            <a:off x="171034" y="1112038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b/ </a:t>
            </a:r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Random Forest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069224-92E8-87F4-3396-E81B696BC381}"/>
              </a:ext>
            </a:extLst>
          </p:cNvPr>
          <p:cNvSpPr txBox="1"/>
          <p:nvPr/>
        </p:nvSpPr>
        <p:spPr>
          <a:xfrm>
            <a:off x="8052851" y="1100909"/>
            <a:ext cx="242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3-Fold Cross Validation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A9D0C5-BE64-EEAD-2FA1-52B249493368}"/>
              </a:ext>
            </a:extLst>
          </p:cNvPr>
          <p:cNvSpPr txBox="1"/>
          <p:nvPr/>
        </p:nvSpPr>
        <p:spPr>
          <a:xfrm>
            <a:off x="793632" y="2295937"/>
            <a:ext cx="152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Grid Search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D59C00-6E8D-13C0-B466-CF1843E71283}"/>
                  </a:ext>
                </a:extLst>
              </p:cNvPr>
              <p:cNvSpPr txBox="1"/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3×3×3=27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D59C00-6E8D-13C0-B466-CF1843E7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67" y="2342103"/>
                <a:ext cx="2010166" cy="276999"/>
              </a:xfrm>
              <a:prstGeom prst="rect">
                <a:avLst/>
              </a:prstGeom>
              <a:blipFill>
                <a:blip r:embed="rId5"/>
                <a:stretch>
                  <a:fillRect l="-3774" t="-26087" r="-503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23D5086-829F-3A0D-8EB6-B8F9BF28115C}"/>
                  </a:ext>
                </a:extLst>
              </p:cNvPr>
              <p:cNvSpPr txBox="1"/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27×3=81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trainings and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testings</a:t>
                </a: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23D5086-829F-3A0D-8EB6-B8F9BF281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7" y="4496275"/>
                <a:ext cx="3116238" cy="276999"/>
              </a:xfrm>
              <a:prstGeom prst="rect">
                <a:avLst/>
              </a:prstGeom>
              <a:blipFill>
                <a:blip r:embed="rId6"/>
                <a:stretch>
                  <a:fillRect l="-2439" t="-27273" r="-36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0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99355" y="1885341"/>
            <a:ext cx="31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Confusion Matrix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B1E2D-FC36-655D-A67A-2ACBC1E69DCC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5D137-CD9E-79F5-8C21-2D6E057B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6" y="2373218"/>
            <a:ext cx="6228146" cy="4156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10C64-33D9-2231-7933-11758697F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32" y="1816102"/>
            <a:ext cx="5246914" cy="471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A0A61-BB02-3AFE-DFDC-5B8A3A4F5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098" y="2373218"/>
            <a:ext cx="1067062" cy="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99355" y="1885341"/>
            <a:ext cx="217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Importance plot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E85AE-6E1B-CD72-244C-EB0D49F8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96" y="2458379"/>
            <a:ext cx="6225342" cy="4289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2EC02-07BA-9831-12A4-7B270FF7EF05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80367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8D7D-E2BD-BAB2-11A7-8BB79ECE2A9A}"/>
              </a:ext>
            </a:extLst>
          </p:cNvPr>
          <p:cNvSpPr txBox="1"/>
          <p:nvPr/>
        </p:nvSpPr>
        <p:spPr>
          <a:xfrm>
            <a:off x="99355" y="1885341"/>
            <a:ext cx="217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Importance plot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E85AE-6E1B-CD72-244C-EB0D49F8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96" y="2458379"/>
            <a:ext cx="6225342" cy="4289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2EC02-07BA-9831-12A4-7B270FF7EF05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D5543-3CA1-A607-E836-3CA1ED40B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742" y="3321388"/>
            <a:ext cx="1672046" cy="1631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6FD02-3A90-137B-EB80-A8D6327DC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701" y="3285625"/>
            <a:ext cx="1672046" cy="1696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FD83B-E4B5-160B-4F36-AA394F1642A9}"/>
              </a:ext>
            </a:extLst>
          </p:cNvPr>
          <p:cNvSpPr txBox="1"/>
          <p:nvPr/>
        </p:nvSpPr>
        <p:spPr>
          <a:xfrm>
            <a:off x="8068015" y="2854636"/>
            <a:ext cx="679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A5C21-E459-6331-9558-0D79AAC34AB3}"/>
              </a:ext>
            </a:extLst>
          </p:cNvPr>
          <p:cNvSpPr txBox="1"/>
          <p:nvPr/>
        </p:nvSpPr>
        <p:spPr>
          <a:xfrm>
            <a:off x="10228797" y="2854636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Quasar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104AF-447B-C302-59F1-414C04F27064}"/>
              </a:ext>
            </a:extLst>
          </p:cNvPr>
          <p:cNvSpPr txBox="1"/>
          <p:nvPr/>
        </p:nvSpPr>
        <p:spPr>
          <a:xfrm>
            <a:off x="7663128" y="1906735"/>
            <a:ext cx="99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Recall: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16524E-AC7F-156D-1792-87821ACCFAC2}"/>
              </a:ext>
            </a:extLst>
          </p:cNvPr>
          <p:cNvCxnSpPr/>
          <p:nvPr/>
        </p:nvCxnSpPr>
        <p:spPr>
          <a:xfrm>
            <a:off x="6966857" y="1384736"/>
            <a:ext cx="0" cy="5179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456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6F1C8-783C-FCA7-02A4-B7F583EABA5B}"/>
              </a:ext>
            </a:extLst>
          </p:cNvPr>
          <p:cNvSpPr txBox="1"/>
          <p:nvPr/>
        </p:nvSpPr>
        <p:spPr>
          <a:xfrm>
            <a:off x="99355" y="1885341"/>
            <a:ext cx="2371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Test the Sensitivity of the RF to Noise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08A6D-8C86-116C-851A-8786D2C0B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290" y="1600223"/>
            <a:ext cx="7324927" cy="4858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6CB59-A872-A78E-C4AB-D1A49D38DAA8}"/>
              </a:ext>
            </a:extLst>
          </p:cNvPr>
          <p:cNvSpPr txBox="1"/>
          <p:nvPr/>
        </p:nvSpPr>
        <p:spPr>
          <a:xfrm>
            <a:off x="4809096" y="265755"/>
            <a:ext cx="182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4-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17381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6CB59-A872-A78E-C4AB-D1A49D38DAA8}"/>
              </a:ext>
            </a:extLst>
          </p:cNvPr>
          <p:cNvSpPr txBox="1"/>
          <p:nvPr/>
        </p:nvSpPr>
        <p:spPr>
          <a:xfrm>
            <a:off x="4865554" y="265755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5- Conclusions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FDC2383-2817-D90A-0BDC-A98C75ED7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2934"/>
              </p:ext>
            </p:extLst>
          </p:nvPr>
        </p:nvGraphicFramePr>
        <p:xfrm>
          <a:off x="521295" y="1783461"/>
          <a:ext cx="517003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6345">
                  <a:extLst>
                    <a:ext uri="{9D8B030D-6E8A-4147-A177-3AD203B41FA5}">
                      <a16:colId xmlns:a16="http://schemas.microsoft.com/office/drawing/2014/main" val="192800892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399396768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19968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Computation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3h:30min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0.940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9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4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0.823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347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1C2D13-AEE6-B9C9-3A82-82404DD415B5}"/>
              </a:ext>
            </a:extLst>
          </p:cNvPr>
          <p:cNvSpPr txBox="1"/>
          <p:nvPr/>
        </p:nvSpPr>
        <p:spPr>
          <a:xfrm>
            <a:off x="381684" y="3692779"/>
            <a:ext cx="9698487" cy="212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 SVM is about 50 times slower but 12% more accurate than the RF.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We could potentially increase the number of estimators (i.e.: number of trees) in the RF to see if we can increase the accuracy while preserving the speed.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 redshift is the most important feature to classify the data set.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 influence of the noise on the accuracy of the RF becomes negligible at about SNR=15.  </a:t>
            </a:r>
          </a:p>
        </p:txBody>
      </p:sp>
    </p:spTree>
    <p:extLst>
      <p:ext uri="{BB962C8B-B14F-4D97-AF65-F5344CB8AC3E}">
        <p14:creationId xmlns:p14="http://schemas.microsoft.com/office/powerpoint/2010/main" val="3793239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6CB59-A872-A78E-C4AB-D1A49D38DAA8}"/>
              </a:ext>
            </a:extLst>
          </p:cNvPr>
          <p:cNvSpPr txBox="1"/>
          <p:nvPr/>
        </p:nvSpPr>
        <p:spPr>
          <a:xfrm>
            <a:off x="4818896" y="2989458"/>
            <a:ext cx="28763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 !</a:t>
            </a:r>
          </a:p>
          <a:p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75010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2CD5B6B-7FFF-8DE2-9E3A-D87E815589E3}"/>
              </a:ext>
            </a:extLst>
          </p:cNvPr>
          <p:cNvGrpSpPr/>
          <p:nvPr/>
        </p:nvGrpSpPr>
        <p:grpSpPr>
          <a:xfrm>
            <a:off x="226557" y="1709022"/>
            <a:ext cx="5400260" cy="4566220"/>
            <a:chOff x="226557" y="1709022"/>
            <a:chExt cx="5400260" cy="4566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7C054A-5D7B-B644-C959-6C7EED07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57" y="1709022"/>
              <a:ext cx="5400260" cy="4566220"/>
            </a:xfrm>
            <a:prstGeom prst="rect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softEdge rad="112500"/>
            </a:effec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C633265-F0A0-394B-8B83-57C160EA7239}"/>
                </a:ext>
              </a:extLst>
            </p:cNvPr>
            <p:cNvSpPr/>
            <p:nvPr/>
          </p:nvSpPr>
          <p:spPr>
            <a:xfrm rot="20736920">
              <a:off x="1865889" y="3535475"/>
              <a:ext cx="174214" cy="837816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9E943CE-BF0A-EAF2-5EF4-134293885931}"/>
                </a:ext>
              </a:extLst>
            </p:cNvPr>
            <p:cNvSpPr/>
            <p:nvPr/>
          </p:nvSpPr>
          <p:spPr>
            <a:xfrm rot="20736920">
              <a:off x="2685497" y="1926569"/>
              <a:ext cx="198745" cy="22656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5293E32-92F7-9E74-C625-2091F79348F7}"/>
                </a:ext>
              </a:extLst>
            </p:cNvPr>
            <p:cNvSpPr/>
            <p:nvPr/>
          </p:nvSpPr>
          <p:spPr>
            <a:xfrm>
              <a:off x="2971911" y="3989383"/>
              <a:ext cx="139722" cy="17137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B8D6014-E0B1-F742-7BF3-E1AEE7C839F4}"/>
                </a:ext>
              </a:extLst>
            </p:cNvPr>
            <p:cNvSpPr/>
            <p:nvPr/>
          </p:nvSpPr>
          <p:spPr>
            <a:xfrm>
              <a:off x="4334803" y="4585920"/>
              <a:ext cx="139722" cy="171377"/>
            </a:xfrm>
            <a:prstGeom prst="round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9156D8F-9C21-79C7-0C17-9C2EF236DE0D}"/>
                </a:ext>
              </a:extLst>
            </p:cNvPr>
            <p:cNvSpPr/>
            <p:nvPr/>
          </p:nvSpPr>
          <p:spPr>
            <a:xfrm>
              <a:off x="3355088" y="2848560"/>
              <a:ext cx="139722" cy="171377"/>
            </a:xfrm>
            <a:prstGeom prst="round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02B4D1-3687-5CCE-9550-ABA65A3D8F5A}"/>
                </a:ext>
              </a:extLst>
            </p:cNvPr>
            <p:cNvSpPr txBox="1"/>
            <p:nvPr/>
          </p:nvSpPr>
          <p:spPr>
            <a:xfrm>
              <a:off x="721763" y="2623119"/>
              <a:ext cx="806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Galaxy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0112C-8646-138A-F1CD-7F71E45ADBDE}"/>
                </a:ext>
              </a:extLst>
            </p:cNvPr>
            <p:cNvSpPr txBox="1"/>
            <p:nvPr/>
          </p:nvSpPr>
          <p:spPr>
            <a:xfrm>
              <a:off x="4683531" y="3526967"/>
              <a:ext cx="555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Star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1C8A21-DE9F-ADC4-4A79-D90DA2A63126}"/>
                </a:ext>
              </a:extLst>
            </p:cNvPr>
            <p:cNvSpPr txBox="1"/>
            <p:nvPr/>
          </p:nvSpPr>
          <p:spPr>
            <a:xfrm>
              <a:off x="2484741" y="4505761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Quasar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4ACD32-B33E-C735-390F-C6EAB92A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7881" y="2081349"/>
              <a:ext cx="1132589" cy="7672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F56D1B-E1DF-FCC3-0666-7EABA9208817}"/>
                </a:ext>
              </a:extLst>
            </p:cNvPr>
            <p:cNvCxnSpPr>
              <a:cxnSpLocks/>
            </p:cNvCxnSpPr>
            <p:nvPr/>
          </p:nvCxnSpPr>
          <p:spPr>
            <a:xfrm>
              <a:off x="1527881" y="2848560"/>
              <a:ext cx="236669" cy="6784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85AE6E-F9E0-D4A9-B102-E4CA44600377}"/>
                </a:ext>
              </a:extLst>
            </p:cNvPr>
            <p:cNvCxnSpPr/>
            <p:nvPr/>
          </p:nvCxnSpPr>
          <p:spPr>
            <a:xfrm flipH="1" flipV="1">
              <a:off x="3520937" y="2942957"/>
              <a:ext cx="1172984" cy="775603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04ECBB-EDCC-823A-1013-10BD2D6DA7AF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404664" y="3711633"/>
              <a:ext cx="278867" cy="848124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A56898-5808-00CB-DBBB-9CA05CEE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394" y="4195596"/>
              <a:ext cx="80251" cy="398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230D28-0955-78F5-8E95-99CE1F8661B2}"/>
              </a:ext>
            </a:extLst>
          </p:cNvPr>
          <p:cNvSpPr txBox="1"/>
          <p:nvPr/>
        </p:nvSpPr>
        <p:spPr>
          <a:xfrm>
            <a:off x="886801" y="6275242"/>
            <a:ext cx="407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Image taken from SDSS online navigation tool.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63227-3A3D-ACE7-C32A-D3664B05A88B}"/>
              </a:ext>
            </a:extLst>
          </p:cNvPr>
          <p:cNvSpPr txBox="1"/>
          <p:nvPr/>
        </p:nvSpPr>
        <p:spPr>
          <a:xfrm>
            <a:off x="5140932" y="276906"/>
            <a:ext cx="175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1-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277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2CD5B6B-7FFF-8DE2-9E3A-D87E815589E3}"/>
              </a:ext>
            </a:extLst>
          </p:cNvPr>
          <p:cNvGrpSpPr/>
          <p:nvPr/>
        </p:nvGrpSpPr>
        <p:grpSpPr>
          <a:xfrm>
            <a:off x="226557" y="1709022"/>
            <a:ext cx="5400260" cy="4566220"/>
            <a:chOff x="226557" y="1709022"/>
            <a:chExt cx="5400260" cy="4566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7C054A-5D7B-B644-C959-6C7EED07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57" y="1709022"/>
              <a:ext cx="5400260" cy="4566220"/>
            </a:xfrm>
            <a:prstGeom prst="rect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softEdge rad="112500"/>
            </a:effec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5C633265-F0A0-394B-8B83-57C160EA7239}"/>
                </a:ext>
              </a:extLst>
            </p:cNvPr>
            <p:cNvSpPr/>
            <p:nvPr/>
          </p:nvSpPr>
          <p:spPr>
            <a:xfrm rot="20736920">
              <a:off x="1865889" y="3535475"/>
              <a:ext cx="174214" cy="837816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9E943CE-BF0A-EAF2-5EF4-134293885931}"/>
                </a:ext>
              </a:extLst>
            </p:cNvPr>
            <p:cNvSpPr/>
            <p:nvPr/>
          </p:nvSpPr>
          <p:spPr>
            <a:xfrm rot="20736920">
              <a:off x="2685497" y="1926569"/>
              <a:ext cx="198745" cy="22656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5293E32-92F7-9E74-C625-2091F79348F7}"/>
                </a:ext>
              </a:extLst>
            </p:cNvPr>
            <p:cNvSpPr/>
            <p:nvPr/>
          </p:nvSpPr>
          <p:spPr>
            <a:xfrm>
              <a:off x="2971911" y="3989383"/>
              <a:ext cx="139722" cy="17137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B8D6014-E0B1-F742-7BF3-E1AEE7C839F4}"/>
                </a:ext>
              </a:extLst>
            </p:cNvPr>
            <p:cNvSpPr/>
            <p:nvPr/>
          </p:nvSpPr>
          <p:spPr>
            <a:xfrm>
              <a:off x="4334803" y="4585920"/>
              <a:ext cx="139722" cy="171377"/>
            </a:xfrm>
            <a:prstGeom prst="round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9156D8F-9C21-79C7-0C17-9C2EF236DE0D}"/>
                </a:ext>
              </a:extLst>
            </p:cNvPr>
            <p:cNvSpPr/>
            <p:nvPr/>
          </p:nvSpPr>
          <p:spPr>
            <a:xfrm>
              <a:off x="3355088" y="2848560"/>
              <a:ext cx="139722" cy="171377"/>
            </a:xfrm>
            <a:prstGeom prst="round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02B4D1-3687-5CCE-9550-ABA65A3D8F5A}"/>
                </a:ext>
              </a:extLst>
            </p:cNvPr>
            <p:cNvSpPr txBox="1"/>
            <p:nvPr/>
          </p:nvSpPr>
          <p:spPr>
            <a:xfrm>
              <a:off x="721763" y="2623119"/>
              <a:ext cx="806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Galaxy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0112C-8646-138A-F1CD-7F71E45ADBDE}"/>
                </a:ext>
              </a:extLst>
            </p:cNvPr>
            <p:cNvSpPr txBox="1"/>
            <p:nvPr/>
          </p:nvSpPr>
          <p:spPr>
            <a:xfrm>
              <a:off x="4683531" y="3526967"/>
              <a:ext cx="555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Star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1C8A21-DE9F-ADC4-4A79-D90DA2A63126}"/>
                </a:ext>
              </a:extLst>
            </p:cNvPr>
            <p:cNvSpPr txBox="1"/>
            <p:nvPr/>
          </p:nvSpPr>
          <p:spPr>
            <a:xfrm>
              <a:off x="2484741" y="4505761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Quasar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4ACD32-B33E-C735-390F-C6EAB92A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7881" y="2081349"/>
              <a:ext cx="1132589" cy="7672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F56D1B-E1DF-FCC3-0666-7EABA9208817}"/>
                </a:ext>
              </a:extLst>
            </p:cNvPr>
            <p:cNvCxnSpPr>
              <a:cxnSpLocks/>
            </p:cNvCxnSpPr>
            <p:nvPr/>
          </p:nvCxnSpPr>
          <p:spPr>
            <a:xfrm>
              <a:off x="1527881" y="2848560"/>
              <a:ext cx="236669" cy="6784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85AE6E-F9E0-D4A9-B102-E4CA44600377}"/>
                </a:ext>
              </a:extLst>
            </p:cNvPr>
            <p:cNvCxnSpPr/>
            <p:nvPr/>
          </p:nvCxnSpPr>
          <p:spPr>
            <a:xfrm flipH="1" flipV="1">
              <a:off x="3520937" y="2942957"/>
              <a:ext cx="1172984" cy="775603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04ECBB-EDCC-823A-1013-10BD2D6DA7AF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404664" y="3711633"/>
              <a:ext cx="278867" cy="848124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A56898-5808-00CB-DBBB-9CA05CEE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394" y="4195596"/>
              <a:ext cx="80251" cy="398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230D28-0955-78F5-8E95-99CE1F8661B2}"/>
              </a:ext>
            </a:extLst>
          </p:cNvPr>
          <p:cNvSpPr txBox="1"/>
          <p:nvPr/>
        </p:nvSpPr>
        <p:spPr>
          <a:xfrm>
            <a:off x="886801" y="6275242"/>
            <a:ext cx="407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Image taken from SDSS online navigation tool.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DF041-362A-4969-1E25-26C61314FFDB}"/>
              </a:ext>
            </a:extLst>
          </p:cNvPr>
          <p:cNvSpPr txBox="1"/>
          <p:nvPr/>
        </p:nvSpPr>
        <p:spPr>
          <a:xfrm>
            <a:off x="6457453" y="1938234"/>
            <a:ext cx="55508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Söhne"/>
              </a:rPr>
              <a:t>Quasar: short for "</a:t>
            </a:r>
            <a:r>
              <a:rPr lang="en-US" b="1" i="0" u="none" strike="noStrike" dirty="0">
                <a:effectLst/>
                <a:latin typeface="Söhne"/>
              </a:rPr>
              <a:t>quasi-stellar radio source</a:t>
            </a:r>
            <a:r>
              <a:rPr lang="en-US" b="0" i="0" u="none" strike="noStrike" dirty="0">
                <a:effectLst/>
                <a:latin typeface="Söhne"/>
              </a:rPr>
              <a:t>”.</a:t>
            </a:r>
            <a:br>
              <a:rPr lang="en-US" b="0" i="0" u="none" strike="noStrike" dirty="0">
                <a:effectLst/>
                <a:latin typeface="Söhne"/>
              </a:rPr>
            </a:br>
            <a:endParaRPr lang="en-US" b="0" i="0" u="none" strike="noStrike" dirty="0">
              <a:effectLst/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62628"/>
                </a:solidFill>
                <a:latin typeface="Inter"/>
              </a:rPr>
              <a:t>It is an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extremely luminous active galactic nucleus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.</a:t>
            </a:r>
            <a:br>
              <a:rPr lang="en-US" dirty="0">
                <a:solidFill>
                  <a:srgbClr val="262628"/>
                </a:solidFill>
                <a:latin typeface="Inter"/>
              </a:rPr>
            </a:br>
            <a:endParaRPr lang="en-US" dirty="0">
              <a:solidFill>
                <a:srgbClr val="262628"/>
              </a:solidFill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262628"/>
                </a:solidFill>
                <a:latin typeface="Inter"/>
              </a:rPr>
              <a:t>Located </a:t>
            </a:r>
            <a:r>
              <a:rPr lang="en-US" b="1" dirty="0">
                <a:solidFill>
                  <a:srgbClr val="262628"/>
                </a:solidFill>
                <a:latin typeface="Inter"/>
              </a:rPr>
              <a:t>billions of light years away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. </a:t>
            </a:r>
            <a:br>
              <a:rPr lang="en-US" dirty="0">
                <a:solidFill>
                  <a:srgbClr val="262628"/>
                </a:solidFill>
                <a:latin typeface="Inter"/>
              </a:rPr>
            </a:br>
            <a:endParaRPr lang="en-US" dirty="0">
              <a:solidFill>
                <a:srgbClr val="262628"/>
              </a:solidFill>
              <a:latin typeface="Inter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262628"/>
                </a:solidFill>
                <a:latin typeface="Inter"/>
              </a:rPr>
              <a:t>Important role in Cosmology</a:t>
            </a:r>
            <a:r>
              <a:rPr lang="en-US" dirty="0">
                <a:solidFill>
                  <a:srgbClr val="262628"/>
                </a:solidFill>
                <a:latin typeface="Inter"/>
              </a:rPr>
              <a:t>: Quasars serve as important beacons in cosmology. They help in mapping the distribution of galaxies in the universe and provide insights into the early universe conditions.</a:t>
            </a:r>
            <a:br>
              <a:rPr lang="en-US" dirty="0">
                <a:solidFill>
                  <a:srgbClr val="262628"/>
                </a:solidFill>
                <a:latin typeface="Inter"/>
              </a:rPr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59F9A-4C47-FE6F-C016-1CF51198C8BE}"/>
              </a:ext>
            </a:extLst>
          </p:cNvPr>
          <p:cNvSpPr txBox="1"/>
          <p:nvPr/>
        </p:nvSpPr>
        <p:spPr>
          <a:xfrm>
            <a:off x="5140932" y="276906"/>
            <a:ext cx="175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1-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3551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AFA6C-09C2-994C-BA59-8146B9846D1E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461DDBF-2364-F7CC-7025-A14692A5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2BC013-5450-7404-2A57-D341577A09C4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ADF90F-8B83-A4E4-6ED2-64D3E77C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946" y="1692741"/>
            <a:ext cx="3145182" cy="432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361D5-1F87-60DE-0798-49275C9C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17" y="2302341"/>
            <a:ext cx="2969866" cy="3110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74E18-3AEE-C6C7-6AF3-C16A2C2D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143" y="977566"/>
            <a:ext cx="3550024" cy="3848754"/>
          </a:xfrm>
          <a:prstGeom prst="rect">
            <a:avLst/>
          </a:prstGeom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F944364A-7DA5-A14E-A8B1-133FE285D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26915"/>
              </p:ext>
            </p:extLst>
          </p:nvPr>
        </p:nvGraphicFramePr>
        <p:xfrm>
          <a:off x="8304055" y="4924932"/>
          <a:ext cx="2986602" cy="18115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23961">
                  <a:extLst>
                    <a:ext uri="{9D8B030D-6E8A-4147-A177-3AD203B41FA5}">
                      <a16:colId xmlns:a16="http://schemas.microsoft.com/office/drawing/2014/main" val="2392134607"/>
                    </a:ext>
                  </a:extLst>
                </a:gridCol>
                <a:gridCol w="1121728">
                  <a:extLst>
                    <a:ext uri="{9D8B030D-6E8A-4147-A177-3AD203B41FA5}">
                      <a16:colId xmlns:a16="http://schemas.microsoft.com/office/drawing/2014/main" val="2223745535"/>
                    </a:ext>
                  </a:extLst>
                </a:gridCol>
                <a:gridCol w="1240913">
                  <a:extLst>
                    <a:ext uri="{9D8B030D-6E8A-4147-A177-3AD203B41FA5}">
                      <a16:colId xmlns:a16="http://schemas.microsoft.com/office/drawing/2014/main" val="2890687517"/>
                    </a:ext>
                  </a:extLst>
                </a:gridCol>
              </a:tblGrid>
              <a:tr h="255137">
                <a:tc>
                  <a:txBody>
                    <a:bodyPr/>
                    <a:lstStyle/>
                    <a:p>
                      <a:r>
                        <a:rPr lang="en-US" sz="1200" dirty="0"/>
                        <a:t>Band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Centered on 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2780121277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r>
                        <a:rPr lang="en-US" sz="1200" dirty="0"/>
                        <a:t>u’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354 nm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Ultraviolet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2583654638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r>
                        <a:rPr lang="en-US" sz="1200" dirty="0"/>
                        <a:t>g’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475 nm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Green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2562658596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r>
                        <a:rPr lang="en-US" sz="1200" dirty="0"/>
                        <a:t>r‘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622 nm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2795058916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r>
                        <a:rPr lang="en-US" sz="1200" dirty="0"/>
                        <a:t>i‘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763 nm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Near infrared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2834364662"/>
                  </a:ext>
                </a:extLst>
              </a:tr>
              <a:tr h="310417">
                <a:tc>
                  <a:txBody>
                    <a:bodyPr/>
                    <a:lstStyle/>
                    <a:p>
                      <a:r>
                        <a:rPr lang="en-US" sz="1200" dirty="0"/>
                        <a:t>z‘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905 nm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infrared</a:t>
                      </a:r>
                      <a:endParaRPr lang="en-US" sz="1200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 marL="76541" marR="76541" marT="38271" marB="38271"/>
                </a:tc>
                <a:extLst>
                  <a:ext uri="{0D108BD9-81ED-4DB2-BD59-A6C34878D82A}">
                    <a16:rowId xmlns:a16="http://schemas.microsoft.com/office/drawing/2014/main" val="159132705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00BFFA6-919D-6E05-E916-50881D6A79B3}"/>
              </a:ext>
            </a:extLst>
          </p:cNvPr>
          <p:cNvSpPr txBox="1"/>
          <p:nvPr/>
        </p:nvSpPr>
        <p:spPr>
          <a:xfrm>
            <a:off x="0" y="6581001"/>
            <a:ext cx="140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 credit: SDSS</a:t>
            </a:r>
          </a:p>
        </p:txBody>
      </p:sp>
    </p:spTree>
    <p:extLst>
      <p:ext uri="{BB962C8B-B14F-4D97-AF65-F5344CB8AC3E}">
        <p14:creationId xmlns:p14="http://schemas.microsoft.com/office/powerpoint/2010/main" val="94484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41E7AE-91EC-F8C7-FAFB-C3D7C84F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934" y="1512187"/>
            <a:ext cx="1672046" cy="1631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985A5D-3D43-B87A-2933-47617F24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687" y="3530300"/>
            <a:ext cx="4320540" cy="313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A639A-800F-3B15-08A9-A78BC188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87" y="1447877"/>
            <a:ext cx="1672046" cy="1696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E35E58-168D-1300-742E-6B75EC94B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20" y="3530300"/>
            <a:ext cx="4335780" cy="3169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E2C5EB-58EA-CC7B-D00D-120DB4E8378A}"/>
              </a:ext>
            </a:extLst>
          </p:cNvPr>
          <p:cNvSpPr txBox="1"/>
          <p:nvPr/>
        </p:nvSpPr>
        <p:spPr>
          <a:xfrm>
            <a:off x="2533301" y="1016888"/>
            <a:ext cx="679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4E9D9-066F-9868-5FB4-8446D0D9CADF}"/>
              </a:ext>
            </a:extLst>
          </p:cNvPr>
          <p:cNvSpPr txBox="1"/>
          <p:nvPr/>
        </p:nvSpPr>
        <p:spPr>
          <a:xfrm>
            <a:off x="8612989" y="1045435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Quasar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1A67EC-240C-75AB-5836-7F7C435C71B8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283724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37D84-5125-1442-F1E0-FC3FC6E1E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6" y="1232928"/>
            <a:ext cx="7772400" cy="4889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A99830-4B17-1CEA-8CCF-5C311D080365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217744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0EF58F-2188-9BBD-9DF0-E7E64975AD29}"/>
              </a:ext>
            </a:extLst>
          </p:cNvPr>
          <p:cNvSpPr/>
          <p:nvPr/>
        </p:nvSpPr>
        <p:spPr>
          <a:xfrm>
            <a:off x="0" y="835307"/>
            <a:ext cx="12192000" cy="1184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2417699-032C-4118-B9F6-A2C9E7A2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5" y="-9144"/>
            <a:ext cx="843881" cy="843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37D84-5125-1442-F1E0-FC3FC6E1E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6" y="1232928"/>
            <a:ext cx="7772400" cy="4889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D882D2-91E4-A887-E619-2B084276D13E}"/>
              </a:ext>
            </a:extLst>
          </p:cNvPr>
          <p:cNvSpPr/>
          <p:nvPr/>
        </p:nvSpPr>
        <p:spPr>
          <a:xfrm>
            <a:off x="386790" y="5734871"/>
            <a:ext cx="679269" cy="248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A0F38-84C3-371D-F1A6-EA3946238B78}"/>
              </a:ext>
            </a:extLst>
          </p:cNvPr>
          <p:cNvSpPr txBox="1"/>
          <p:nvPr/>
        </p:nvSpPr>
        <p:spPr>
          <a:xfrm>
            <a:off x="4269231" y="265755"/>
            <a:ext cx="290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2-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604012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10482</TotalTime>
  <Words>1198</Words>
  <Application>Microsoft Macintosh PowerPoint</Application>
  <PresentationFormat>Widescreen</PresentationFormat>
  <Paragraphs>454</Paragraphs>
  <Slides>39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Aldhabi</vt:lpstr>
      <vt:lpstr>Arial</vt:lpstr>
      <vt:lpstr>Baskerville</vt:lpstr>
      <vt:lpstr>Calibri</vt:lpstr>
      <vt:lpstr>Calibri Light</vt:lpstr>
      <vt:lpstr>Cambria Math</vt:lpstr>
      <vt:lpstr>Inter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Rafid Abderrahim Bendimerad</dc:creator>
  <cp:lastModifiedBy>Rafid Abderrahim Bendimerad</cp:lastModifiedBy>
  <cp:revision>46</cp:revision>
  <dcterms:created xsi:type="dcterms:W3CDTF">2023-05-07T02:17:34Z</dcterms:created>
  <dcterms:modified xsi:type="dcterms:W3CDTF">2023-05-18T15:37:53Z</dcterms:modified>
</cp:coreProperties>
</file>